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93" r:id="rId2"/>
    <p:sldId id="294" r:id="rId3"/>
    <p:sldId id="295" r:id="rId4"/>
    <p:sldId id="296" r:id="rId5"/>
    <p:sldId id="298" r:id="rId6"/>
    <p:sldId id="299" r:id="rId7"/>
    <p:sldId id="300"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4" r:id="rId22"/>
    <p:sldId id="315" r:id="rId23"/>
    <p:sldId id="316" r:id="rId24"/>
    <p:sldId id="317" r:id="rId25"/>
    <p:sldId id="318" r:id="rId26"/>
    <p:sldId id="319" r:id="rId27"/>
    <p:sldId id="32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120858"/>
    <a:srgbClr val="03035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41"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3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F54151-AACE-4768-9BBC-E975C33F34F1}" type="datetimeFigureOut">
              <a:rPr lang="en-US" smtClean="0"/>
              <a:pPr/>
              <a:t>6/13/2021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FA00F6-B785-42AF-90DE-08793D95A00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63526F-53B9-4732-9C81-01C855A534BE}" type="datetimeFigureOut">
              <a:rPr lang="en-US" smtClean="0"/>
              <a:pPr/>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BECE1-57E8-46BD-9210-DF26F97087B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63526F-53B9-4732-9C81-01C855A534BE}" type="datetimeFigureOut">
              <a:rPr lang="en-US" smtClean="0"/>
              <a:pPr/>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BECE1-57E8-46BD-9210-DF26F97087B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63526F-53B9-4732-9C81-01C855A534BE}" type="datetimeFigureOut">
              <a:rPr lang="en-US" smtClean="0"/>
              <a:pPr/>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BECE1-57E8-46BD-9210-DF26F97087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63526F-53B9-4732-9C81-01C855A534BE}" type="datetimeFigureOut">
              <a:rPr lang="en-US" smtClean="0"/>
              <a:pPr/>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BECE1-57E8-46BD-9210-DF26F97087B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63526F-53B9-4732-9C81-01C855A534BE}" type="datetimeFigureOut">
              <a:rPr lang="en-US" smtClean="0"/>
              <a:pPr/>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BECE1-57E8-46BD-9210-DF26F97087B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63526F-53B9-4732-9C81-01C855A534BE}" type="datetimeFigureOut">
              <a:rPr lang="en-US" smtClean="0"/>
              <a:pPr/>
              <a:t>6/13/2021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5BECE1-57E8-46BD-9210-DF26F97087B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63526F-53B9-4732-9C81-01C855A534BE}" type="datetimeFigureOut">
              <a:rPr lang="en-US" smtClean="0"/>
              <a:pPr/>
              <a:t>6/13/2021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5BECE1-57E8-46BD-9210-DF26F97087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63526F-53B9-4732-9C81-01C855A534BE}" type="datetimeFigureOut">
              <a:rPr lang="en-US" smtClean="0"/>
              <a:pPr/>
              <a:t>6/13/2021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5BECE1-57E8-46BD-9210-DF26F97087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63526F-53B9-4732-9C81-01C855A534BE}" type="datetimeFigureOut">
              <a:rPr lang="en-US" smtClean="0"/>
              <a:pPr/>
              <a:t>6/13/2021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5BECE1-57E8-46BD-9210-DF26F97087B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63526F-53B9-4732-9C81-01C855A534BE}" type="datetimeFigureOut">
              <a:rPr lang="en-US" smtClean="0"/>
              <a:pPr/>
              <a:t>6/13/2021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5BECE1-57E8-46BD-9210-DF26F97087B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63526F-53B9-4732-9C81-01C855A534BE}" type="datetimeFigureOut">
              <a:rPr lang="en-US" smtClean="0"/>
              <a:pPr/>
              <a:t>6/13/2021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5BECE1-57E8-46BD-9210-DF26F97087B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63526F-53B9-4732-9C81-01C855A534BE}" type="datetimeFigureOut">
              <a:rPr lang="en-US" smtClean="0"/>
              <a:pPr/>
              <a:t>6/13/2021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BECE1-57E8-46BD-9210-DF26F97087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 Id="rId5" Type="http://schemas.openxmlformats.org/officeDocument/2006/relationships/image" Target="../media/image27.png"/><Relationship Id="rId4" Type="http://schemas.openxmlformats.org/officeDocument/2006/relationships/image" Target="../media/image26.png"/></Relationships>
</file>

<file path=ppt/slides/_rels/slide1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7.xml"/><Relationship Id="rId5" Type="http://schemas.openxmlformats.org/officeDocument/2006/relationships/image" Target="../media/image31.pn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7.xml"/><Relationship Id="rId4" Type="http://schemas.openxmlformats.org/officeDocument/2006/relationships/image" Target="../media/image36.png"/></Relationships>
</file>

<file path=ppt/slides/_rels/slide23.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7.xml"/><Relationship Id="rId4" Type="http://schemas.openxmlformats.org/officeDocument/2006/relationships/image" Target="../media/image39.png"/></Relationships>
</file>

<file path=ppt/slides/_rels/slide24.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028343"/>
            <a:ext cx="8382000" cy="2092881"/>
          </a:xfrm>
          <a:prstGeom prst="rect">
            <a:avLst/>
          </a:prstGeom>
        </p:spPr>
        <p:txBody>
          <a:bodyPr wrap="square">
            <a:spAutoFit/>
          </a:bodyPr>
          <a:lstStyle/>
          <a:p>
            <a:pPr>
              <a:lnSpc>
                <a:spcPct val="150000"/>
              </a:lnSpc>
              <a:buFont typeface="Wingdings" pitchFamily="2" charset="2"/>
              <a:buChar char="Ø"/>
            </a:pPr>
            <a:r>
              <a:rPr lang="en-US" sz="2000" dirty="0" smtClean="0">
                <a:latin typeface="Times New Roman" pitchFamily="18" charset="0"/>
                <a:cs typeface="Times New Roman" pitchFamily="18" charset="0"/>
              </a:rPr>
              <a:t>Nomenclature means the assignment of names to organic compounds.</a:t>
            </a:r>
          </a:p>
          <a:p>
            <a:pPr>
              <a:lnSpc>
                <a:spcPct val="150000"/>
              </a:lnSpc>
              <a:buFont typeface="Wingdings" pitchFamily="2" charset="2"/>
              <a:buChar char="Ø"/>
            </a:pPr>
            <a:r>
              <a:rPr lang="en-US" sz="2000" dirty="0" smtClean="0">
                <a:latin typeface="Times New Roman" pitchFamily="18" charset="0"/>
                <a:cs typeface="Times New Roman" pitchFamily="18" charset="0"/>
              </a:rPr>
              <a:t>There are two main systems of nomenclature of organic compounds :</a:t>
            </a:r>
          </a:p>
          <a:p>
            <a:pPr marL="457200" indent="-457200"/>
            <a:r>
              <a:rPr lang="sv-SE" sz="2000" dirty="0" smtClean="0">
                <a:latin typeface="Times New Roman" pitchFamily="18" charset="0"/>
                <a:cs typeface="Times New Roman" pitchFamily="18" charset="0"/>
              </a:rPr>
              <a:t>			1.	Trivial system </a:t>
            </a:r>
          </a:p>
          <a:p>
            <a:pPr marL="457200" indent="-457200"/>
            <a:r>
              <a:rPr lang="sv-SE" sz="2000" dirty="0" smtClean="0">
                <a:latin typeface="Times New Roman" pitchFamily="18" charset="0"/>
                <a:cs typeface="Times New Roman" pitchFamily="18" charset="0"/>
              </a:rPr>
              <a:t>			2.	IUPAC system</a:t>
            </a:r>
            <a:endParaRPr lang="en-US" sz="2000" dirty="0" smtClean="0">
              <a:latin typeface="Times New Roman" pitchFamily="18" charset="0"/>
              <a:cs typeface="Times New Roman" pitchFamily="18" charset="0"/>
            </a:endParaRPr>
          </a:p>
          <a:p>
            <a:pPr>
              <a:lnSpc>
                <a:spcPct val="150000"/>
              </a:lnSpc>
            </a:pPr>
            <a:endParaRPr lang="en-US" sz="2000" dirty="0" smtClean="0">
              <a:latin typeface="Times New Roman" pitchFamily="18" charset="0"/>
              <a:cs typeface="Times New Roman" pitchFamily="18" charset="0"/>
            </a:endParaRPr>
          </a:p>
        </p:txBody>
      </p:sp>
      <p:sp>
        <p:nvSpPr>
          <p:cNvPr id="3" name="Rectangle 2"/>
          <p:cNvSpPr/>
          <p:nvPr/>
        </p:nvSpPr>
        <p:spPr>
          <a:xfrm>
            <a:off x="381000" y="304800"/>
            <a:ext cx="7696200" cy="400110"/>
          </a:xfrm>
          <a:prstGeom prst="rect">
            <a:avLst/>
          </a:prstGeom>
        </p:spPr>
        <p:txBody>
          <a:bodyPr wrap="square">
            <a:spAutoFit/>
          </a:bodyPr>
          <a:lstStyle/>
          <a:p>
            <a:r>
              <a:rPr lang="en-US" sz="2000" b="1" dirty="0" smtClean="0">
                <a:solidFill>
                  <a:srgbClr val="FF0000"/>
                </a:solidFill>
                <a:latin typeface="Times New Roman" pitchFamily="18" charset="0"/>
                <a:cs typeface="Times New Roman" pitchFamily="18" charset="0"/>
              </a:rPr>
              <a:t>NOMENCLATURE OF ORGANIC COMPOUNDS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762000"/>
            <a:ext cx="8458200" cy="960328"/>
          </a:xfrm>
          <a:prstGeom prst="rect">
            <a:avLst/>
          </a:prstGeom>
        </p:spPr>
        <p:txBody>
          <a:bodyPr wrap="square">
            <a:spAutoFit/>
          </a:bodyPr>
          <a:lstStyle/>
          <a:p>
            <a:pPr algn="just">
              <a:lnSpc>
                <a:spcPct val="150000"/>
              </a:lnSpc>
            </a:pPr>
            <a:r>
              <a:rPr lang="en-US" sz="2000" dirty="0" smtClean="0">
                <a:latin typeface="Times New Roman" pitchFamily="18" charset="0"/>
                <a:cs typeface="Times New Roman" pitchFamily="18" charset="0"/>
              </a:rPr>
              <a:t>Suffixes added after the primary suffix to indicate the presence of a particular functional group in the carbon chain are known as secondary suffixes.</a:t>
            </a:r>
            <a:endParaRPr lang="en-US" sz="2000" dirty="0">
              <a:latin typeface="Times New Roman" pitchFamily="18" charset="0"/>
              <a:cs typeface="Times New Roman" pitchFamily="18" charset="0"/>
            </a:endParaRPr>
          </a:p>
        </p:txBody>
      </p:sp>
      <p:pic>
        <p:nvPicPr>
          <p:cNvPr id="63490" name="Picture 2"/>
          <p:cNvPicPr>
            <a:picLocks noChangeAspect="1" noChangeArrowheads="1"/>
          </p:cNvPicPr>
          <p:nvPr/>
        </p:nvPicPr>
        <p:blipFill>
          <a:blip r:embed="rId2"/>
          <a:srcRect/>
          <a:stretch>
            <a:fillRect/>
          </a:stretch>
        </p:blipFill>
        <p:spPr bwMode="auto">
          <a:xfrm>
            <a:off x="2057400" y="2057400"/>
            <a:ext cx="5257800" cy="4589801"/>
          </a:xfrm>
          <a:prstGeom prst="rect">
            <a:avLst/>
          </a:prstGeom>
          <a:noFill/>
          <a:ln w="9525">
            <a:noFill/>
            <a:miter lim="800000"/>
            <a:headEnd/>
            <a:tailEnd/>
          </a:ln>
          <a:effectLst/>
        </p:spPr>
      </p:pic>
      <p:sp>
        <p:nvSpPr>
          <p:cNvPr id="4" name="Rectangle 3"/>
          <p:cNvSpPr/>
          <p:nvPr/>
        </p:nvSpPr>
        <p:spPr>
          <a:xfrm>
            <a:off x="304800" y="228600"/>
            <a:ext cx="2821606" cy="400110"/>
          </a:xfrm>
          <a:prstGeom prst="rect">
            <a:avLst/>
          </a:prstGeom>
        </p:spPr>
        <p:txBody>
          <a:bodyPr wrap="none">
            <a:spAutoFit/>
          </a:bodyPr>
          <a:lstStyle/>
          <a:p>
            <a:r>
              <a:rPr lang="en-US" sz="2000" b="1" dirty="0" smtClean="0">
                <a:latin typeface="Times New Roman" pitchFamily="18" charset="0"/>
                <a:cs typeface="Times New Roman" pitchFamily="18" charset="0"/>
              </a:rPr>
              <a:t>(iii) Secondary suffixes: </a:t>
            </a:r>
            <a:endParaRPr lang="en-US"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p:cNvPicPr>
            <a:picLocks noChangeAspect="1" noChangeArrowheads="1"/>
          </p:cNvPicPr>
          <p:nvPr/>
        </p:nvPicPr>
        <p:blipFill>
          <a:blip r:embed="rId2"/>
          <a:srcRect b="50864"/>
          <a:stretch>
            <a:fillRect/>
          </a:stretch>
        </p:blipFill>
        <p:spPr bwMode="auto">
          <a:xfrm>
            <a:off x="228600" y="1143000"/>
            <a:ext cx="4800600" cy="2438400"/>
          </a:xfrm>
          <a:prstGeom prst="rect">
            <a:avLst/>
          </a:prstGeom>
          <a:noFill/>
          <a:ln w="9525">
            <a:noFill/>
            <a:miter lim="800000"/>
            <a:headEnd/>
            <a:tailEnd/>
          </a:ln>
          <a:effectLst/>
        </p:spPr>
      </p:pic>
      <p:pic>
        <p:nvPicPr>
          <p:cNvPr id="64515" name="Picture 3"/>
          <p:cNvPicPr>
            <a:picLocks noChangeAspect="1" noChangeArrowheads="1"/>
          </p:cNvPicPr>
          <p:nvPr/>
        </p:nvPicPr>
        <p:blipFill>
          <a:blip r:embed="rId2"/>
          <a:srcRect t="48464"/>
          <a:stretch>
            <a:fillRect/>
          </a:stretch>
        </p:blipFill>
        <p:spPr bwMode="auto">
          <a:xfrm>
            <a:off x="3810000" y="3657600"/>
            <a:ext cx="4800600" cy="2557463"/>
          </a:xfrm>
          <a:prstGeom prst="rect">
            <a:avLst/>
          </a:prstGeom>
          <a:noFill/>
          <a:ln w="9525">
            <a:noFill/>
            <a:miter lim="800000"/>
            <a:headEnd/>
            <a:tailEnd/>
          </a:ln>
          <a:effectLst/>
        </p:spPr>
      </p:pic>
      <p:sp>
        <p:nvSpPr>
          <p:cNvPr id="4" name="Rectangle 3"/>
          <p:cNvSpPr/>
          <p:nvPr/>
        </p:nvSpPr>
        <p:spPr>
          <a:xfrm>
            <a:off x="381000" y="381000"/>
            <a:ext cx="8229600" cy="400110"/>
          </a:xfrm>
          <a:prstGeom prst="rect">
            <a:avLst/>
          </a:prstGeom>
        </p:spPr>
        <p:txBody>
          <a:bodyPr wrap="square">
            <a:spAutoFit/>
          </a:bodyPr>
          <a:lstStyle/>
          <a:p>
            <a:pPr algn="just"/>
            <a:r>
              <a:rPr lang="en-US" sz="2000" dirty="0" smtClean="0">
                <a:latin typeface="Times New Roman" pitchFamily="18" charset="0"/>
                <a:cs typeface="Times New Roman" pitchFamily="18" charset="0"/>
              </a:rPr>
              <a:t>IUPAC Name = </a:t>
            </a:r>
            <a:r>
              <a:rPr lang="en-US" sz="2000" i="1" dirty="0" smtClean="0">
                <a:latin typeface="Times New Roman" pitchFamily="18" charset="0"/>
                <a:cs typeface="Times New Roman" pitchFamily="18" charset="0"/>
              </a:rPr>
              <a:t>Prefix(</a:t>
            </a:r>
            <a:r>
              <a:rPr lang="en-US" sz="2000" i="1" dirty="0" err="1" smtClean="0">
                <a:latin typeface="Times New Roman" pitchFamily="18" charset="0"/>
                <a:cs typeface="Times New Roman" pitchFamily="18" charset="0"/>
              </a:rPr>
              <a:t>es</a:t>
            </a:r>
            <a:r>
              <a:rPr lang="en-US" sz="2000" i="1" dirty="0" smtClean="0">
                <a:latin typeface="Times New Roman" pitchFamily="18" charset="0"/>
                <a:cs typeface="Times New Roman" pitchFamily="18" charset="0"/>
              </a:rPr>
              <a:t>) + Root word + Primary suffix + Secondary suffix</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9" name="Picture 3"/>
          <p:cNvPicPr>
            <a:picLocks noChangeAspect="1" noChangeArrowheads="1"/>
          </p:cNvPicPr>
          <p:nvPr/>
        </p:nvPicPr>
        <p:blipFill>
          <a:blip r:embed="rId2"/>
          <a:srcRect/>
          <a:stretch>
            <a:fillRect/>
          </a:stretch>
        </p:blipFill>
        <p:spPr bwMode="auto">
          <a:xfrm>
            <a:off x="152400" y="328922"/>
            <a:ext cx="8764953" cy="61480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3" name="Picture 3"/>
          <p:cNvPicPr>
            <a:picLocks noChangeAspect="1" noChangeArrowheads="1"/>
          </p:cNvPicPr>
          <p:nvPr/>
        </p:nvPicPr>
        <p:blipFill>
          <a:blip r:embed="rId2"/>
          <a:srcRect/>
          <a:stretch>
            <a:fillRect/>
          </a:stretch>
        </p:blipFill>
        <p:spPr bwMode="auto">
          <a:xfrm>
            <a:off x="0" y="1371600"/>
            <a:ext cx="9030638" cy="4953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p:cNvPicPr>
            <a:picLocks noChangeAspect="1" noChangeArrowheads="1"/>
          </p:cNvPicPr>
          <p:nvPr/>
        </p:nvPicPr>
        <p:blipFill>
          <a:blip r:embed="rId2"/>
          <a:srcRect/>
          <a:stretch>
            <a:fillRect/>
          </a:stretch>
        </p:blipFill>
        <p:spPr bwMode="auto">
          <a:xfrm>
            <a:off x="3598" y="0"/>
            <a:ext cx="9140401" cy="686070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534400" cy="400110"/>
          </a:xfrm>
          <a:prstGeom prst="rect">
            <a:avLst/>
          </a:prstGeom>
        </p:spPr>
        <p:txBody>
          <a:bodyPr wrap="square">
            <a:spAutoFit/>
          </a:bodyPr>
          <a:lstStyle/>
          <a:p>
            <a:r>
              <a:rPr lang="en-US" sz="2000" b="1" dirty="0" smtClean="0">
                <a:solidFill>
                  <a:srgbClr val="FF0000"/>
                </a:solidFill>
                <a:latin typeface="Times New Roman" pitchFamily="18" charset="0"/>
                <a:cs typeface="Times New Roman" pitchFamily="18" charset="0"/>
              </a:rPr>
              <a:t>IUPAC SYSTEM OF NOMENCLATURE OF COMPLEX COMPOUNDS</a:t>
            </a:r>
            <a:endParaRPr lang="en-US" sz="2000" b="1" dirty="0">
              <a:solidFill>
                <a:srgbClr val="FF0000"/>
              </a:solidFill>
              <a:latin typeface="Times New Roman" pitchFamily="18" charset="0"/>
              <a:cs typeface="Times New Roman" pitchFamily="18" charset="0"/>
            </a:endParaRPr>
          </a:p>
        </p:txBody>
      </p:sp>
      <p:sp>
        <p:nvSpPr>
          <p:cNvPr id="3" name="Rectangle 2"/>
          <p:cNvSpPr/>
          <p:nvPr/>
        </p:nvSpPr>
        <p:spPr>
          <a:xfrm>
            <a:off x="76200" y="609600"/>
            <a:ext cx="8839200" cy="1107996"/>
          </a:xfrm>
          <a:prstGeom prst="rect">
            <a:avLst/>
          </a:prstGeom>
        </p:spPr>
        <p:txBody>
          <a:bodyPr wrap="square">
            <a:spAutoFit/>
          </a:bodyPr>
          <a:lstStyle/>
          <a:p>
            <a:pPr algn="just"/>
            <a:r>
              <a:rPr lang="en-US" sz="2200" b="1" dirty="0" smtClean="0">
                <a:latin typeface="Times New Roman" pitchFamily="18" charset="0"/>
                <a:cs typeface="Times New Roman" pitchFamily="18" charset="0"/>
              </a:rPr>
              <a:t>(A) Rules for Naming Complex Aliphatic Compounds when no Functional Group is Present (Saturated Hydrocarbons or </a:t>
            </a:r>
            <a:r>
              <a:rPr lang="en-US" sz="2200" b="1" dirty="0" err="1" smtClean="0">
                <a:latin typeface="Times New Roman" pitchFamily="18" charset="0"/>
                <a:cs typeface="Times New Roman" pitchFamily="18" charset="0"/>
              </a:rPr>
              <a:t>Paraffins</a:t>
            </a:r>
            <a:r>
              <a:rPr lang="en-US" sz="2200" b="1" dirty="0" smtClean="0">
                <a:latin typeface="Times New Roman" pitchFamily="18" charset="0"/>
                <a:cs typeface="Times New Roman" pitchFamily="18" charset="0"/>
              </a:rPr>
              <a:t> or </a:t>
            </a:r>
            <a:r>
              <a:rPr lang="en-US" sz="2200" b="1" dirty="0" err="1" smtClean="0">
                <a:latin typeface="Times New Roman" pitchFamily="18" charset="0"/>
                <a:cs typeface="Times New Roman" pitchFamily="18" charset="0"/>
              </a:rPr>
              <a:t>Alkanes</a:t>
            </a:r>
            <a:r>
              <a:rPr lang="en-US" sz="2200" b="1" dirty="0" smtClean="0">
                <a:latin typeface="Times New Roman" pitchFamily="18" charset="0"/>
                <a:cs typeface="Times New Roman" pitchFamily="18" charset="0"/>
              </a:rPr>
              <a:t>)</a:t>
            </a:r>
            <a:endParaRPr lang="en-US" sz="2200" b="1" dirty="0">
              <a:latin typeface="Times New Roman" pitchFamily="18" charset="0"/>
              <a:cs typeface="Times New Roman" pitchFamily="18" charset="0"/>
            </a:endParaRPr>
          </a:p>
        </p:txBody>
      </p:sp>
      <p:sp>
        <p:nvSpPr>
          <p:cNvPr id="4" name="Rectangle 3"/>
          <p:cNvSpPr/>
          <p:nvPr/>
        </p:nvSpPr>
        <p:spPr>
          <a:xfrm>
            <a:off x="228600" y="1828800"/>
            <a:ext cx="8153400" cy="2400657"/>
          </a:xfrm>
          <a:prstGeom prst="rect">
            <a:avLst/>
          </a:prstGeom>
        </p:spPr>
        <p:txBody>
          <a:bodyPr wrap="square">
            <a:spAutoFit/>
          </a:bodyPr>
          <a:lstStyle/>
          <a:p>
            <a:pPr marL="457200" indent="-457200" algn="just">
              <a:lnSpc>
                <a:spcPct val="150000"/>
              </a:lnSpc>
              <a:buAutoNum type="arabicPeriod"/>
            </a:pPr>
            <a:r>
              <a:rPr lang="en-US" sz="2000" b="1" dirty="0" smtClean="0">
                <a:solidFill>
                  <a:srgbClr val="3333FF"/>
                </a:solidFill>
                <a:latin typeface="Times New Roman" pitchFamily="18" charset="0"/>
                <a:cs typeface="Times New Roman" pitchFamily="18" charset="0"/>
              </a:rPr>
              <a:t>Longest chain rule: </a:t>
            </a:r>
          </a:p>
          <a:p>
            <a:pPr marL="457200" indent="-457200" algn="just">
              <a:lnSpc>
                <a:spcPct val="150000"/>
              </a:lnSpc>
            </a:pPr>
            <a:r>
              <a:rPr lang="en-US" sz="2000" dirty="0" smtClean="0">
                <a:latin typeface="Times New Roman" pitchFamily="18" charset="0"/>
                <a:cs typeface="Times New Roman" pitchFamily="18" charset="0"/>
              </a:rPr>
              <a:t>	The first step in naming an organic compound is to select the longest continuous chain of carbon atoms which may or may not be horizontal (straight). This continuous chain is called parent chain or main chain and other carbon chains attached to it are known as side chains (</a:t>
            </a:r>
            <a:r>
              <a:rPr lang="en-US" sz="2000" dirty="0" err="1" smtClean="0">
                <a:latin typeface="Times New Roman" pitchFamily="18" charset="0"/>
                <a:cs typeface="Times New Roman" pitchFamily="18" charset="0"/>
              </a:rPr>
              <a:t>substituents</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pic>
        <p:nvPicPr>
          <p:cNvPr id="43010" name="Picture 2"/>
          <p:cNvPicPr>
            <a:picLocks noChangeAspect="1" noChangeArrowheads="1"/>
          </p:cNvPicPr>
          <p:nvPr/>
        </p:nvPicPr>
        <p:blipFill>
          <a:blip r:embed="rId2"/>
          <a:srcRect/>
          <a:stretch>
            <a:fillRect/>
          </a:stretch>
        </p:blipFill>
        <p:spPr bwMode="auto">
          <a:xfrm>
            <a:off x="0" y="4495800"/>
            <a:ext cx="3067050" cy="1019175"/>
          </a:xfrm>
          <a:prstGeom prst="rect">
            <a:avLst/>
          </a:prstGeom>
          <a:noFill/>
          <a:ln w="9525">
            <a:noFill/>
            <a:miter lim="800000"/>
            <a:headEnd/>
            <a:tailEnd/>
          </a:ln>
          <a:effectLst/>
        </p:spPr>
      </p:pic>
      <p:pic>
        <p:nvPicPr>
          <p:cNvPr id="43011" name="Picture 3"/>
          <p:cNvPicPr>
            <a:picLocks noChangeAspect="1" noChangeArrowheads="1"/>
          </p:cNvPicPr>
          <p:nvPr/>
        </p:nvPicPr>
        <p:blipFill>
          <a:blip r:embed="rId3"/>
          <a:srcRect/>
          <a:stretch>
            <a:fillRect/>
          </a:stretch>
        </p:blipFill>
        <p:spPr bwMode="auto">
          <a:xfrm>
            <a:off x="3124200" y="4419600"/>
            <a:ext cx="3181350" cy="2133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458200" cy="1883657"/>
          </a:xfrm>
          <a:prstGeom prst="rect">
            <a:avLst/>
          </a:prstGeom>
        </p:spPr>
        <p:txBody>
          <a:bodyPr wrap="square">
            <a:spAutoFit/>
          </a:bodyPr>
          <a:lstStyle/>
          <a:p>
            <a:pPr algn="just">
              <a:lnSpc>
                <a:spcPct val="150000"/>
              </a:lnSpc>
            </a:pPr>
            <a:r>
              <a:rPr lang="en-US" sz="2000" dirty="0" smtClean="0">
                <a:solidFill>
                  <a:schemeClr val="accent6"/>
                </a:solidFill>
                <a:latin typeface="Times New Roman" pitchFamily="18" charset="0"/>
                <a:cs typeface="Times New Roman" pitchFamily="18" charset="0"/>
              </a:rPr>
              <a:t>It is possible that sometimes there may be two or more carbon chains of equal lengths in the molecule. In such a case the selected chain should (a) contain maximum number of side chains (</a:t>
            </a:r>
            <a:r>
              <a:rPr lang="en-US" sz="2000" dirty="0" err="1" smtClean="0">
                <a:solidFill>
                  <a:schemeClr val="accent6"/>
                </a:solidFill>
                <a:latin typeface="Times New Roman" pitchFamily="18" charset="0"/>
                <a:cs typeface="Times New Roman" pitchFamily="18" charset="0"/>
              </a:rPr>
              <a:t>substituents</a:t>
            </a:r>
            <a:r>
              <a:rPr lang="en-US" sz="2000" dirty="0" smtClean="0">
                <a:solidFill>
                  <a:schemeClr val="accent6"/>
                </a:solidFill>
                <a:latin typeface="Times New Roman" pitchFamily="18" charset="0"/>
                <a:cs typeface="Times New Roman" pitchFamily="18" charset="0"/>
              </a:rPr>
              <a:t>) or (b) have the least branched side chains.</a:t>
            </a:r>
            <a:endParaRPr lang="en-US" sz="2000" dirty="0">
              <a:solidFill>
                <a:schemeClr val="accent6"/>
              </a:solidFill>
              <a:latin typeface="Times New Roman" pitchFamily="18" charset="0"/>
              <a:cs typeface="Times New Roman" pitchFamily="18" charset="0"/>
            </a:endParaRPr>
          </a:p>
        </p:txBody>
      </p:sp>
      <p:pic>
        <p:nvPicPr>
          <p:cNvPr id="44034" name="Picture 2"/>
          <p:cNvPicPr>
            <a:picLocks noChangeAspect="1" noChangeArrowheads="1"/>
          </p:cNvPicPr>
          <p:nvPr/>
        </p:nvPicPr>
        <p:blipFill>
          <a:blip r:embed="rId2">
            <a:duotone>
              <a:prstClr val="black"/>
              <a:schemeClr val="accent5">
                <a:tint val="45000"/>
                <a:satMod val="400000"/>
              </a:schemeClr>
            </a:duotone>
          </a:blip>
          <a:srcRect l="14884"/>
          <a:stretch>
            <a:fillRect/>
          </a:stretch>
        </p:blipFill>
        <p:spPr bwMode="auto">
          <a:xfrm>
            <a:off x="914400" y="2362200"/>
            <a:ext cx="3486150" cy="1228725"/>
          </a:xfrm>
          <a:prstGeom prst="rect">
            <a:avLst/>
          </a:prstGeom>
          <a:noFill/>
          <a:ln w="9525">
            <a:noFill/>
            <a:miter lim="800000"/>
            <a:headEnd/>
            <a:tailEnd/>
          </a:ln>
          <a:effectLst/>
        </p:spPr>
      </p:pic>
      <p:pic>
        <p:nvPicPr>
          <p:cNvPr id="44035" name="Picture 3"/>
          <p:cNvPicPr>
            <a:picLocks noChangeAspect="1" noChangeArrowheads="1"/>
          </p:cNvPicPr>
          <p:nvPr/>
        </p:nvPicPr>
        <p:blipFill>
          <a:blip r:embed="rId3"/>
          <a:srcRect b="14286"/>
          <a:stretch>
            <a:fillRect/>
          </a:stretch>
        </p:blipFill>
        <p:spPr bwMode="auto">
          <a:xfrm>
            <a:off x="5029200" y="2209800"/>
            <a:ext cx="3448050" cy="1371600"/>
          </a:xfrm>
          <a:prstGeom prst="rect">
            <a:avLst/>
          </a:prstGeom>
          <a:noFill/>
          <a:ln w="9525">
            <a:noFill/>
            <a:miter lim="800000"/>
            <a:headEnd/>
            <a:tailEnd/>
          </a:ln>
          <a:effectLst/>
        </p:spPr>
      </p:pic>
      <p:pic>
        <p:nvPicPr>
          <p:cNvPr id="44036" name="Picture 4"/>
          <p:cNvPicPr>
            <a:picLocks noChangeAspect="1" noChangeArrowheads="1"/>
          </p:cNvPicPr>
          <p:nvPr/>
        </p:nvPicPr>
        <p:blipFill>
          <a:blip r:embed="rId4"/>
          <a:srcRect t="49231"/>
          <a:stretch>
            <a:fillRect/>
          </a:stretch>
        </p:blipFill>
        <p:spPr bwMode="auto">
          <a:xfrm>
            <a:off x="5105400" y="4648200"/>
            <a:ext cx="3438525" cy="1885950"/>
          </a:xfrm>
          <a:prstGeom prst="rect">
            <a:avLst/>
          </a:prstGeom>
          <a:noFill/>
          <a:ln w="9525">
            <a:noFill/>
            <a:miter lim="800000"/>
            <a:headEnd/>
            <a:tailEnd/>
          </a:ln>
          <a:effectLst/>
        </p:spPr>
      </p:pic>
      <p:pic>
        <p:nvPicPr>
          <p:cNvPr id="44037" name="Picture 5"/>
          <p:cNvPicPr>
            <a:picLocks noChangeAspect="1" noChangeArrowheads="1"/>
          </p:cNvPicPr>
          <p:nvPr/>
        </p:nvPicPr>
        <p:blipFill>
          <a:blip r:embed="rId4">
            <a:duotone>
              <a:prstClr val="black"/>
              <a:schemeClr val="accent5">
                <a:tint val="45000"/>
                <a:satMod val="400000"/>
              </a:schemeClr>
            </a:duotone>
          </a:blip>
          <a:srcRect b="49243"/>
          <a:stretch>
            <a:fillRect/>
          </a:stretch>
        </p:blipFill>
        <p:spPr bwMode="auto">
          <a:xfrm>
            <a:off x="838200" y="4572000"/>
            <a:ext cx="3438525" cy="188551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610600" cy="2492990"/>
          </a:xfrm>
          <a:prstGeom prst="rect">
            <a:avLst/>
          </a:prstGeom>
        </p:spPr>
        <p:txBody>
          <a:bodyPr wrap="square">
            <a:spAutoFit/>
          </a:bodyPr>
          <a:lstStyle/>
          <a:p>
            <a:pPr algn="just">
              <a:lnSpc>
                <a:spcPct val="150000"/>
              </a:lnSpc>
            </a:pPr>
            <a:r>
              <a:rPr lang="en-US" sz="2000" b="1" dirty="0" smtClean="0">
                <a:solidFill>
                  <a:srgbClr val="3333FF"/>
                </a:solidFill>
                <a:latin typeface="Times New Roman" pitchFamily="18" charset="0"/>
                <a:cs typeface="Times New Roman" pitchFamily="18" charset="0"/>
              </a:rPr>
              <a:t>2. Numbering of the carbon atoms of the longest chain: </a:t>
            </a:r>
          </a:p>
          <a:p>
            <a:pPr algn="just">
              <a:lnSpc>
                <a:spcPct val="150000"/>
              </a:lnSpc>
            </a:pPr>
            <a:r>
              <a:rPr lang="en-US" sz="2000" dirty="0" smtClean="0">
                <a:latin typeface="Times New Roman" pitchFamily="18" charset="0"/>
                <a:cs typeface="Times New Roman" pitchFamily="18" charset="0"/>
              </a:rPr>
              <a:t>The carbon atoms of the longest continuous chain (parent chain) are numbered by </a:t>
            </a:r>
            <a:r>
              <a:rPr lang="en-US" sz="2000" dirty="0" err="1" smtClean="0">
                <a:latin typeface="Times New Roman" pitchFamily="18" charset="0"/>
                <a:cs typeface="Times New Roman" pitchFamily="18" charset="0"/>
              </a:rPr>
              <a:t>arabic</a:t>
            </a:r>
            <a:r>
              <a:rPr lang="en-US" sz="2000" dirty="0" smtClean="0">
                <a:latin typeface="Times New Roman" pitchFamily="18" charset="0"/>
                <a:cs typeface="Times New Roman" pitchFamily="18" charset="0"/>
              </a:rPr>
              <a:t> numerals 1, 2, 3, 4 ... etc., from one end to the other. The number that locates the position of the substituent is known as </a:t>
            </a:r>
            <a:r>
              <a:rPr lang="en-US" sz="2000" dirty="0" err="1" smtClean="0">
                <a:latin typeface="Times New Roman" pitchFamily="18" charset="0"/>
                <a:cs typeface="Times New Roman" pitchFamily="18" charset="0"/>
              </a:rPr>
              <a:t>Locant</a:t>
            </a:r>
            <a:r>
              <a:rPr lang="en-US" sz="2000" dirty="0" smtClean="0">
                <a:latin typeface="Times New Roman" pitchFamily="18" charset="0"/>
                <a:cs typeface="Times New Roman" pitchFamily="18" charset="0"/>
              </a:rPr>
              <a:t>.</a:t>
            </a:r>
          </a:p>
          <a:p>
            <a:endParaRPr lang="en-US" dirty="0" smtClean="0"/>
          </a:p>
          <a:p>
            <a:endParaRPr lang="en-US" dirty="0"/>
          </a:p>
        </p:txBody>
      </p:sp>
      <p:sp>
        <p:nvSpPr>
          <p:cNvPr id="4" name="Rectangle 3"/>
          <p:cNvSpPr/>
          <p:nvPr/>
        </p:nvSpPr>
        <p:spPr>
          <a:xfrm>
            <a:off x="76200" y="1752600"/>
            <a:ext cx="8382000" cy="960328"/>
          </a:xfrm>
          <a:prstGeom prst="rect">
            <a:avLst/>
          </a:prstGeom>
        </p:spPr>
        <p:txBody>
          <a:bodyPr wrap="square">
            <a:spAutoFit/>
          </a:bodyPr>
          <a:lstStyle/>
          <a:p>
            <a:pPr marL="457200" indent="-457200" algn="just">
              <a:lnSpc>
                <a:spcPct val="150000"/>
              </a:lnSpc>
              <a:buAutoNum type="alphaLcParenBoth"/>
            </a:pPr>
            <a:r>
              <a:rPr lang="en-US" sz="2000" dirty="0" smtClean="0">
                <a:solidFill>
                  <a:schemeClr val="accent6"/>
                </a:solidFill>
                <a:latin typeface="Times New Roman" pitchFamily="18" charset="0"/>
                <a:cs typeface="Times New Roman" pitchFamily="18" charset="0"/>
              </a:rPr>
              <a:t>The carbon atoms carrying the first substituent get the lowest possible number  (lowest individual number rule or lowest </a:t>
            </a:r>
            <a:r>
              <a:rPr lang="en-US" sz="2000" dirty="0" err="1" smtClean="0">
                <a:solidFill>
                  <a:schemeClr val="accent6"/>
                </a:solidFill>
                <a:latin typeface="Times New Roman" pitchFamily="18" charset="0"/>
                <a:cs typeface="Times New Roman" pitchFamily="18" charset="0"/>
              </a:rPr>
              <a:t>locant</a:t>
            </a:r>
            <a:r>
              <a:rPr lang="en-US" sz="2000" dirty="0" smtClean="0">
                <a:solidFill>
                  <a:schemeClr val="accent6"/>
                </a:solidFill>
                <a:latin typeface="Times New Roman" pitchFamily="18" charset="0"/>
                <a:cs typeface="Times New Roman" pitchFamily="18" charset="0"/>
              </a:rPr>
              <a:t> rule). </a:t>
            </a:r>
          </a:p>
        </p:txBody>
      </p:sp>
      <p:sp>
        <p:nvSpPr>
          <p:cNvPr id="5" name="Rectangle 4"/>
          <p:cNvSpPr/>
          <p:nvPr/>
        </p:nvSpPr>
        <p:spPr>
          <a:xfrm>
            <a:off x="76200" y="3962400"/>
            <a:ext cx="8915400" cy="1015663"/>
          </a:xfrm>
          <a:prstGeom prst="rect">
            <a:avLst/>
          </a:prstGeom>
        </p:spPr>
        <p:txBody>
          <a:bodyPr wrap="square">
            <a:spAutoFit/>
          </a:bodyPr>
          <a:lstStyle/>
          <a:p>
            <a:pPr algn="just">
              <a:lnSpc>
                <a:spcPct val="150000"/>
              </a:lnSpc>
            </a:pPr>
            <a:r>
              <a:rPr lang="en-US" sz="2000" dirty="0" smtClean="0">
                <a:solidFill>
                  <a:schemeClr val="accent6"/>
                </a:solidFill>
                <a:latin typeface="Times New Roman" pitchFamily="18" charset="0"/>
                <a:cs typeface="Times New Roman" pitchFamily="18" charset="0"/>
              </a:rPr>
              <a:t>(b) In case, there are two or more similar </a:t>
            </a:r>
            <a:r>
              <a:rPr lang="en-US" sz="2000" dirty="0" err="1" smtClean="0">
                <a:solidFill>
                  <a:schemeClr val="accent6"/>
                </a:solidFill>
                <a:latin typeface="Times New Roman" pitchFamily="18" charset="0"/>
                <a:cs typeface="Times New Roman" pitchFamily="18" charset="0"/>
              </a:rPr>
              <a:t>substituents</a:t>
            </a:r>
            <a:r>
              <a:rPr lang="en-US" sz="2000" dirty="0" smtClean="0">
                <a:solidFill>
                  <a:schemeClr val="accent6"/>
                </a:solidFill>
                <a:latin typeface="Times New Roman" pitchFamily="18" charset="0"/>
                <a:cs typeface="Times New Roman" pitchFamily="18" charset="0"/>
              </a:rPr>
              <a:t> attached to the parent chain, their positions are indicated separately by the prefixes such as </a:t>
            </a:r>
            <a:r>
              <a:rPr lang="en-US" sz="2000" dirty="0" err="1" smtClean="0">
                <a:solidFill>
                  <a:schemeClr val="accent6"/>
                </a:solidFill>
                <a:latin typeface="Times New Roman" pitchFamily="18" charset="0"/>
                <a:cs typeface="Times New Roman" pitchFamily="18" charset="0"/>
              </a:rPr>
              <a:t>di</a:t>
            </a:r>
            <a:r>
              <a:rPr lang="en-US" sz="2000" dirty="0" smtClean="0">
                <a:solidFill>
                  <a:schemeClr val="accent6"/>
                </a:solidFill>
                <a:latin typeface="Times New Roman" pitchFamily="18" charset="0"/>
                <a:cs typeface="Times New Roman" pitchFamily="18" charset="0"/>
              </a:rPr>
              <a:t>, tri, tetra, etc.</a:t>
            </a:r>
            <a:endParaRPr lang="en-US" sz="2000" dirty="0">
              <a:solidFill>
                <a:schemeClr val="accent6"/>
              </a:solidFill>
              <a:latin typeface="Times New Roman" pitchFamily="18" charset="0"/>
              <a:cs typeface="Times New Roman" pitchFamily="18" charset="0"/>
            </a:endParaRPr>
          </a:p>
        </p:txBody>
      </p:sp>
      <p:pic>
        <p:nvPicPr>
          <p:cNvPr id="45058" name="Picture 2"/>
          <p:cNvPicPr>
            <a:picLocks noChangeAspect="1" noChangeArrowheads="1"/>
          </p:cNvPicPr>
          <p:nvPr/>
        </p:nvPicPr>
        <p:blipFill>
          <a:blip r:embed="rId2"/>
          <a:srcRect/>
          <a:stretch>
            <a:fillRect/>
          </a:stretch>
        </p:blipFill>
        <p:spPr bwMode="auto">
          <a:xfrm>
            <a:off x="1752600" y="2819400"/>
            <a:ext cx="5162550" cy="1171575"/>
          </a:xfrm>
          <a:prstGeom prst="rect">
            <a:avLst/>
          </a:prstGeom>
          <a:noFill/>
          <a:ln w="9525">
            <a:noFill/>
            <a:miter lim="800000"/>
            <a:headEnd/>
            <a:tailEnd/>
          </a:ln>
          <a:effectLst/>
        </p:spPr>
      </p:pic>
      <p:pic>
        <p:nvPicPr>
          <p:cNvPr id="45059" name="Picture 3"/>
          <p:cNvPicPr>
            <a:picLocks noChangeAspect="1" noChangeArrowheads="1"/>
          </p:cNvPicPr>
          <p:nvPr/>
        </p:nvPicPr>
        <p:blipFill>
          <a:blip r:embed="rId3"/>
          <a:srcRect/>
          <a:stretch>
            <a:fillRect/>
          </a:stretch>
        </p:blipFill>
        <p:spPr bwMode="auto">
          <a:xfrm>
            <a:off x="1981200" y="5029200"/>
            <a:ext cx="5105400" cy="16859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686800" cy="1015663"/>
          </a:xfrm>
          <a:prstGeom prst="rect">
            <a:avLst/>
          </a:prstGeom>
        </p:spPr>
        <p:txBody>
          <a:bodyPr wrap="square">
            <a:spAutoFit/>
          </a:bodyPr>
          <a:lstStyle/>
          <a:p>
            <a:pPr algn="just">
              <a:lnSpc>
                <a:spcPct val="150000"/>
              </a:lnSpc>
            </a:pPr>
            <a:r>
              <a:rPr lang="en-US" sz="2000" dirty="0" smtClean="0">
                <a:solidFill>
                  <a:schemeClr val="accent6"/>
                </a:solidFill>
                <a:latin typeface="Times New Roman" pitchFamily="18" charset="0"/>
                <a:cs typeface="Times New Roman" pitchFamily="18" charset="0"/>
              </a:rPr>
              <a:t>(c) When many </a:t>
            </a:r>
            <a:r>
              <a:rPr lang="en-US" sz="2000" dirty="0" err="1" smtClean="0">
                <a:solidFill>
                  <a:schemeClr val="accent6"/>
                </a:solidFill>
                <a:latin typeface="Times New Roman" pitchFamily="18" charset="0"/>
                <a:cs typeface="Times New Roman" pitchFamily="18" charset="0"/>
              </a:rPr>
              <a:t>substituents</a:t>
            </a:r>
            <a:r>
              <a:rPr lang="en-US" sz="2000" dirty="0" smtClean="0">
                <a:solidFill>
                  <a:schemeClr val="accent6"/>
                </a:solidFill>
                <a:latin typeface="Times New Roman" pitchFamily="18" charset="0"/>
                <a:cs typeface="Times New Roman" pitchFamily="18" charset="0"/>
              </a:rPr>
              <a:t> are present, the numbering is done from the end where upon the sum of </a:t>
            </a:r>
            <a:r>
              <a:rPr lang="en-US" sz="2000" dirty="0" err="1" smtClean="0">
                <a:solidFill>
                  <a:schemeClr val="accent6"/>
                </a:solidFill>
                <a:latin typeface="Times New Roman" pitchFamily="18" charset="0"/>
                <a:cs typeface="Times New Roman" pitchFamily="18" charset="0"/>
              </a:rPr>
              <a:t>locants</a:t>
            </a:r>
            <a:r>
              <a:rPr lang="en-US" sz="2000" dirty="0" smtClean="0">
                <a:solidFill>
                  <a:schemeClr val="accent6"/>
                </a:solidFill>
                <a:latin typeface="Times New Roman" pitchFamily="18" charset="0"/>
                <a:cs typeface="Times New Roman" pitchFamily="18" charset="0"/>
              </a:rPr>
              <a:t> is the lowest (Lowest sum rule).</a:t>
            </a:r>
            <a:endParaRPr lang="en-US" sz="2000" dirty="0">
              <a:latin typeface="Times New Roman" pitchFamily="18" charset="0"/>
              <a:cs typeface="Times New Roman" pitchFamily="18" charset="0"/>
            </a:endParaRPr>
          </a:p>
        </p:txBody>
      </p:sp>
      <p:sp>
        <p:nvSpPr>
          <p:cNvPr id="3" name="Rectangle 2"/>
          <p:cNvSpPr/>
          <p:nvPr/>
        </p:nvSpPr>
        <p:spPr>
          <a:xfrm>
            <a:off x="228600" y="3810000"/>
            <a:ext cx="8458200" cy="1477328"/>
          </a:xfrm>
          <a:prstGeom prst="rect">
            <a:avLst/>
          </a:prstGeom>
        </p:spPr>
        <p:txBody>
          <a:bodyPr wrap="square">
            <a:spAutoFit/>
          </a:bodyPr>
          <a:lstStyle/>
          <a:p>
            <a:pPr algn="just">
              <a:lnSpc>
                <a:spcPct val="150000"/>
              </a:lnSpc>
            </a:pPr>
            <a:r>
              <a:rPr lang="en-US" sz="2000" dirty="0" smtClean="0">
                <a:solidFill>
                  <a:schemeClr val="accent6"/>
                </a:solidFill>
                <a:latin typeface="Times New Roman" pitchFamily="18" charset="0"/>
                <a:cs typeface="Times New Roman" pitchFamily="18" charset="0"/>
              </a:rPr>
              <a:t>d) If there are different alkyl </a:t>
            </a:r>
            <a:r>
              <a:rPr lang="en-US" sz="2000" dirty="0" err="1" smtClean="0">
                <a:solidFill>
                  <a:schemeClr val="accent6"/>
                </a:solidFill>
                <a:latin typeface="Times New Roman" pitchFamily="18" charset="0"/>
                <a:cs typeface="Times New Roman" pitchFamily="18" charset="0"/>
              </a:rPr>
              <a:t>substituents</a:t>
            </a:r>
            <a:r>
              <a:rPr lang="en-US" sz="2000" dirty="0" smtClean="0">
                <a:solidFill>
                  <a:schemeClr val="accent6"/>
                </a:solidFill>
                <a:latin typeface="Times New Roman" pitchFamily="18" charset="0"/>
                <a:cs typeface="Times New Roman" pitchFamily="18" charset="0"/>
              </a:rPr>
              <a:t> attached to the parent chain, their names are written in the alphabetical order.1t may be noted , that prefixes such as </a:t>
            </a:r>
            <a:r>
              <a:rPr lang="en-US" sz="2000" dirty="0" err="1" smtClean="0">
                <a:solidFill>
                  <a:schemeClr val="accent6"/>
                </a:solidFill>
                <a:latin typeface="Times New Roman" pitchFamily="18" charset="0"/>
                <a:cs typeface="Times New Roman" pitchFamily="18" charset="0"/>
              </a:rPr>
              <a:t>di</a:t>
            </a:r>
            <a:r>
              <a:rPr lang="en-US" sz="2000" dirty="0" smtClean="0">
                <a:solidFill>
                  <a:schemeClr val="accent6"/>
                </a:solidFill>
                <a:latin typeface="Times New Roman" pitchFamily="18" charset="0"/>
                <a:cs typeface="Times New Roman" pitchFamily="18" charset="0"/>
              </a:rPr>
              <a:t>, tri, etc., are not considered while arranging the substituent alphabetically.</a:t>
            </a:r>
            <a:endParaRPr lang="en-US" sz="2000" dirty="0">
              <a:solidFill>
                <a:schemeClr val="accent6"/>
              </a:solidFill>
              <a:latin typeface="Times New Roman" pitchFamily="18" charset="0"/>
              <a:cs typeface="Times New Roman" pitchFamily="18" charset="0"/>
            </a:endParaRPr>
          </a:p>
        </p:txBody>
      </p:sp>
      <p:pic>
        <p:nvPicPr>
          <p:cNvPr id="46082" name="Picture 2"/>
          <p:cNvPicPr>
            <a:picLocks noChangeAspect="1" noChangeArrowheads="1"/>
          </p:cNvPicPr>
          <p:nvPr/>
        </p:nvPicPr>
        <p:blipFill>
          <a:blip r:embed="rId2"/>
          <a:srcRect/>
          <a:stretch>
            <a:fillRect/>
          </a:stretch>
        </p:blipFill>
        <p:spPr bwMode="auto">
          <a:xfrm>
            <a:off x="381000" y="1371600"/>
            <a:ext cx="3552825" cy="2105025"/>
          </a:xfrm>
          <a:prstGeom prst="rect">
            <a:avLst/>
          </a:prstGeom>
          <a:noFill/>
          <a:ln w="9525">
            <a:noFill/>
            <a:miter lim="800000"/>
            <a:headEnd/>
            <a:tailEnd/>
          </a:ln>
          <a:effectLst/>
        </p:spPr>
      </p:pic>
      <p:pic>
        <p:nvPicPr>
          <p:cNvPr id="46083" name="Picture 3"/>
          <p:cNvPicPr>
            <a:picLocks noChangeAspect="1" noChangeArrowheads="1"/>
          </p:cNvPicPr>
          <p:nvPr/>
        </p:nvPicPr>
        <p:blipFill>
          <a:blip r:embed="rId3"/>
          <a:srcRect/>
          <a:stretch>
            <a:fillRect/>
          </a:stretch>
        </p:blipFill>
        <p:spPr bwMode="auto">
          <a:xfrm>
            <a:off x="4495800" y="1171575"/>
            <a:ext cx="4095750" cy="2714625"/>
          </a:xfrm>
          <a:prstGeom prst="rect">
            <a:avLst/>
          </a:prstGeom>
          <a:noFill/>
          <a:ln w="9525">
            <a:noFill/>
            <a:miter lim="800000"/>
            <a:headEnd/>
            <a:tailEnd/>
          </a:ln>
          <a:effectLst/>
        </p:spPr>
      </p:pic>
      <p:pic>
        <p:nvPicPr>
          <p:cNvPr id="46084" name="Picture 4"/>
          <p:cNvPicPr>
            <a:picLocks noChangeAspect="1" noChangeArrowheads="1"/>
          </p:cNvPicPr>
          <p:nvPr/>
        </p:nvPicPr>
        <p:blipFill>
          <a:blip r:embed="rId4"/>
          <a:srcRect/>
          <a:stretch>
            <a:fillRect/>
          </a:stretch>
        </p:blipFill>
        <p:spPr bwMode="auto">
          <a:xfrm>
            <a:off x="304800" y="5334000"/>
            <a:ext cx="3276600" cy="1457325"/>
          </a:xfrm>
          <a:prstGeom prst="rect">
            <a:avLst/>
          </a:prstGeom>
          <a:noFill/>
          <a:ln w="9525">
            <a:noFill/>
            <a:miter lim="800000"/>
            <a:headEnd/>
            <a:tailEnd/>
          </a:ln>
          <a:effectLst/>
        </p:spPr>
      </p:pic>
      <p:pic>
        <p:nvPicPr>
          <p:cNvPr id="46085" name="Picture 5"/>
          <p:cNvPicPr>
            <a:picLocks noChangeAspect="1" noChangeArrowheads="1"/>
          </p:cNvPicPr>
          <p:nvPr/>
        </p:nvPicPr>
        <p:blipFill>
          <a:blip r:embed="rId5"/>
          <a:srcRect/>
          <a:stretch>
            <a:fillRect/>
          </a:stretch>
        </p:blipFill>
        <p:spPr bwMode="auto">
          <a:xfrm>
            <a:off x="4648200" y="5334000"/>
            <a:ext cx="2324100" cy="12668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915400" cy="1421992"/>
          </a:xfrm>
          <a:prstGeom prst="rect">
            <a:avLst/>
          </a:prstGeom>
        </p:spPr>
        <p:txBody>
          <a:bodyPr wrap="square">
            <a:spAutoFit/>
          </a:bodyPr>
          <a:lstStyle/>
          <a:p>
            <a:pPr algn="just">
              <a:lnSpc>
                <a:spcPct val="150000"/>
              </a:lnSpc>
            </a:pPr>
            <a:r>
              <a:rPr lang="en-US" sz="2000" dirty="0" smtClean="0">
                <a:solidFill>
                  <a:schemeClr val="accent6"/>
                </a:solidFill>
                <a:latin typeface="Times New Roman" pitchFamily="18" charset="0"/>
                <a:cs typeface="Times New Roman" pitchFamily="18" charset="0"/>
              </a:rPr>
              <a:t>(e) In case, there are different alkyl </a:t>
            </a:r>
            <a:r>
              <a:rPr lang="en-US" sz="2000" dirty="0" err="1" smtClean="0">
                <a:solidFill>
                  <a:schemeClr val="accent6"/>
                </a:solidFill>
                <a:latin typeface="Times New Roman" pitchFamily="18" charset="0"/>
                <a:cs typeface="Times New Roman" pitchFamily="18" charset="0"/>
              </a:rPr>
              <a:t>substituents</a:t>
            </a:r>
            <a:r>
              <a:rPr lang="en-US" sz="2000" dirty="0" smtClean="0">
                <a:solidFill>
                  <a:schemeClr val="accent6"/>
                </a:solidFill>
                <a:latin typeface="Times New Roman" pitchFamily="18" charset="0"/>
                <a:cs typeface="Times New Roman" pitchFamily="18" charset="0"/>
              </a:rPr>
              <a:t> at equivalent positions, then' numbering of the parent chain is done in such a way that the alkyl group which comes first in the alphabetical order gets the lower number.</a:t>
            </a:r>
            <a:endParaRPr lang="en-US" sz="2000" dirty="0">
              <a:solidFill>
                <a:schemeClr val="accent6"/>
              </a:solidFill>
              <a:latin typeface="Times New Roman" pitchFamily="18" charset="0"/>
              <a:cs typeface="Times New Roman" pitchFamily="18" charset="0"/>
            </a:endParaRPr>
          </a:p>
        </p:txBody>
      </p:sp>
      <p:sp>
        <p:nvSpPr>
          <p:cNvPr id="3" name="Rectangle 2"/>
          <p:cNvSpPr/>
          <p:nvPr/>
        </p:nvSpPr>
        <p:spPr>
          <a:xfrm>
            <a:off x="0" y="3124200"/>
            <a:ext cx="8915400" cy="1631216"/>
          </a:xfrm>
          <a:prstGeom prst="rect">
            <a:avLst/>
          </a:prstGeom>
        </p:spPr>
        <p:txBody>
          <a:bodyPr wrap="square">
            <a:spAutoFit/>
          </a:bodyPr>
          <a:lstStyle/>
          <a:p>
            <a:pPr algn="just"/>
            <a:r>
              <a:rPr lang="en-US" sz="2000" dirty="0" smtClean="0">
                <a:solidFill>
                  <a:schemeClr val="accent6"/>
                </a:solidFill>
                <a:latin typeface="Times New Roman" pitchFamily="18" charset="0"/>
                <a:cs typeface="Times New Roman" pitchFamily="18" charset="0"/>
              </a:rPr>
              <a:t>f) </a:t>
            </a:r>
            <a:r>
              <a:rPr lang="en-US" sz="2000" b="1" dirty="0" smtClean="0">
                <a:solidFill>
                  <a:schemeClr val="accent6"/>
                </a:solidFill>
                <a:latin typeface="Times New Roman" pitchFamily="18" charset="0"/>
                <a:cs typeface="Times New Roman" pitchFamily="18" charset="0"/>
              </a:rPr>
              <a:t>Naming the complex alkyl </a:t>
            </a:r>
            <a:r>
              <a:rPr lang="en-US" sz="2000" b="1" dirty="0" err="1" smtClean="0">
                <a:solidFill>
                  <a:schemeClr val="accent6"/>
                </a:solidFill>
                <a:latin typeface="Times New Roman" pitchFamily="18" charset="0"/>
                <a:cs typeface="Times New Roman" pitchFamily="18" charset="0"/>
              </a:rPr>
              <a:t>substituents</a:t>
            </a:r>
            <a:r>
              <a:rPr lang="en-US" sz="2000" b="1" dirty="0" smtClean="0">
                <a:solidFill>
                  <a:schemeClr val="accent6"/>
                </a:solidFill>
                <a:latin typeface="Times New Roman" pitchFamily="18" charset="0"/>
                <a:cs typeface="Times New Roman" pitchFamily="18" charset="0"/>
              </a:rPr>
              <a:t>: </a:t>
            </a:r>
            <a:r>
              <a:rPr lang="en-US" sz="2000" dirty="0" smtClean="0">
                <a:solidFill>
                  <a:schemeClr val="accent6"/>
                </a:solidFill>
                <a:latin typeface="Times New Roman" pitchFamily="18" charset="0"/>
                <a:cs typeface="Times New Roman" pitchFamily="18" charset="0"/>
              </a:rPr>
              <a:t>When the </a:t>
            </a:r>
            <a:r>
              <a:rPr lang="en-US" sz="2000" dirty="0" err="1" smtClean="0">
                <a:solidFill>
                  <a:schemeClr val="accent6"/>
                </a:solidFill>
                <a:latin typeface="Times New Roman" pitchFamily="18" charset="0"/>
                <a:cs typeface="Times New Roman" pitchFamily="18" charset="0"/>
              </a:rPr>
              <a:t>substituents</a:t>
            </a:r>
            <a:r>
              <a:rPr lang="en-US" sz="2000" dirty="0" smtClean="0">
                <a:solidFill>
                  <a:schemeClr val="accent6"/>
                </a:solidFill>
                <a:latin typeface="Times New Roman" pitchFamily="18" charset="0"/>
                <a:cs typeface="Times New Roman" pitchFamily="18" charset="0"/>
              </a:rPr>
              <a:t> on the parent chain has itself branched chain, it is named as substituted alkyl' group and its carbon chain is separately numbered in such a way, that the carbon atom directly attached to the parent chain is given number 1'. The name of this complex substituent is written in brackets. To avoid confusion with the number of carbon atoms of the parent chain</a:t>
            </a:r>
            <a:endParaRPr lang="en-US" sz="2000" dirty="0">
              <a:solidFill>
                <a:schemeClr val="accent6"/>
              </a:solidFill>
              <a:latin typeface="Times New Roman" pitchFamily="18" charset="0"/>
              <a:cs typeface="Times New Roman" pitchFamily="18" charset="0"/>
            </a:endParaRPr>
          </a:p>
        </p:txBody>
      </p:sp>
      <p:pic>
        <p:nvPicPr>
          <p:cNvPr id="47106" name="Picture 2"/>
          <p:cNvPicPr>
            <a:picLocks noChangeAspect="1" noChangeArrowheads="1"/>
          </p:cNvPicPr>
          <p:nvPr/>
        </p:nvPicPr>
        <p:blipFill>
          <a:blip r:embed="rId2"/>
          <a:srcRect/>
          <a:stretch>
            <a:fillRect/>
          </a:stretch>
        </p:blipFill>
        <p:spPr bwMode="auto">
          <a:xfrm>
            <a:off x="0" y="1676400"/>
            <a:ext cx="3524250" cy="1181100"/>
          </a:xfrm>
          <a:prstGeom prst="rect">
            <a:avLst/>
          </a:prstGeom>
          <a:noFill/>
          <a:ln w="9525">
            <a:noFill/>
            <a:miter lim="800000"/>
            <a:headEnd/>
            <a:tailEnd/>
          </a:ln>
          <a:effectLst/>
        </p:spPr>
      </p:pic>
      <p:pic>
        <p:nvPicPr>
          <p:cNvPr id="47107" name="Picture 3"/>
          <p:cNvPicPr>
            <a:picLocks noChangeAspect="1" noChangeArrowheads="1"/>
          </p:cNvPicPr>
          <p:nvPr/>
        </p:nvPicPr>
        <p:blipFill>
          <a:blip r:embed="rId3"/>
          <a:srcRect/>
          <a:stretch>
            <a:fillRect/>
          </a:stretch>
        </p:blipFill>
        <p:spPr bwMode="auto">
          <a:xfrm>
            <a:off x="4191000" y="1752600"/>
            <a:ext cx="3800475" cy="1228725"/>
          </a:xfrm>
          <a:prstGeom prst="rect">
            <a:avLst/>
          </a:prstGeom>
          <a:noFill/>
          <a:ln w="9525">
            <a:noFill/>
            <a:miter lim="800000"/>
            <a:headEnd/>
            <a:tailEnd/>
          </a:ln>
          <a:effectLst/>
        </p:spPr>
      </p:pic>
      <p:pic>
        <p:nvPicPr>
          <p:cNvPr id="47108" name="Picture 4"/>
          <p:cNvPicPr>
            <a:picLocks noChangeAspect="1" noChangeArrowheads="1"/>
          </p:cNvPicPr>
          <p:nvPr/>
        </p:nvPicPr>
        <p:blipFill>
          <a:blip r:embed="rId4"/>
          <a:srcRect/>
          <a:stretch>
            <a:fillRect/>
          </a:stretch>
        </p:blipFill>
        <p:spPr bwMode="auto">
          <a:xfrm>
            <a:off x="0" y="4800600"/>
            <a:ext cx="4724400" cy="1990725"/>
          </a:xfrm>
          <a:prstGeom prst="rect">
            <a:avLst/>
          </a:prstGeom>
          <a:noFill/>
          <a:ln w="9525">
            <a:noFill/>
            <a:miter lim="800000"/>
            <a:headEnd/>
            <a:tailEnd/>
          </a:ln>
          <a:effectLst/>
        </p:spPr>
      </p:pic>
      <p:pic>
        <p:nvPicPr>
          <p:cNvPr id="47109" name="Picture 5"/>
          <p:cNvPicPr>
            <a:picLocks noChangeAspect="1" noChangeArrowheads="1"/>
          </p:cNvPicPr>
          <p:nvPr/>
        </p:nvPicPr>
        <p:blipFill>
          <a:blip r:embed="rId5"/>
          <a:srcRect/>
          <a:stretch>
            <a:fillRect/>
          </a:stretch>
        </p:blipFill>
        <p:spPr bwMode="auto">
          <a:xfrm>
            <a:off x="4876800" y="5105400"/>
            <a:ext cx="3648075" cy="1371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838200"/>
            <a:ext cx="8839200" cy="1883657"/>
          </a:xfrm>
          <a:prstGeom prst="rect">
            <a:avLst/>
          </a:prstGeom>
        </p:spPr>
        <p:txBody>
          <a:bodyPr wrap="square">
            <a:spAutoFit/>
          </a:bodyPr>
          <a:lstStyle/>
          <a:p>
            <a:pPr>
              <a:lnSpc>
                <a:spcPct val="150000"/>
              </a:lnSpc>
              <a:buFont typeface="Wingdings" pitchFamily="2" charset="2"/>
              <a:buChar char="v"/>
            </a:pPr>
            <a:r>
              <a:rPr lang="en-US" sz="2000" dirty="0" smtClean="0">
                <a:latin typeface="Times New Roman" pitchFamily="18" charset="0"/>
                <a:cs typeface="Times New Roman" pitchFamily="18" charset="0"/>
              </a:rPr>
              <a:t>Oldest system of naming organic compounds</a:t>
            </a:r>
          </a:p>
          <a:p>
            <a:pPr>
              <a:lnSpc>
                <a:spcPct val="150000"/>
              </a:lnSpc>
              <a:buFont typeface="Wingdings" pitchFamily="2" charset="2"/>
              <a:buChar char="v"/>
            </a:pPr>
            <a:r>
              <a:rPr lang="en-US" sz="2000" dirty="0" smtClean="0">
                <a:latin typeface="Times New Roman" pitchFamily="18" charset="0"/>
                <a:cs typeface="Times New Roman" pitchFamily="18" charset="0"/>
              </a:rPr>
              <a:t>Trivial names are based on name of the discoverer or on the source, from which they were obtained.</a:t>
            </a:r>
          </a:p>
          <a:p>
            <a:pPr>
              <a:lnSpc>
                <a:spcPct val="150000"/>
              </a:lnSpc>
              <a:buFont typeface="Wingdings" pitchFamily="2" charset="2"/>
              <a:buChar char="v"/>
            </a:pPr>
            <a:r>
              <a:rPr lang="en-US" sz="2000" dirty="0" smtClean="0">
                <a:latin typeface="Times New Roman" pitchFamily="18" charset="0"/>
                <a:cs typeface="Times New Roman" pitchFamily="18" charset="0"/>
              </a:rPr>
              <a:t> Chosen name had Latin or Greek roots. </a:t>
            </a:r>
          </a:p>
        </p:txBody>
      </p:sp>
      <p:sp>
        <p:nvSpPr>
          <p:cNvPr id="3" name="Rectangle 2"/>
          <p:cNvSpPr/>
          <p:nvPr/>
        </p:nvSpPr>
        <p:spPr>
          <a:xfrm>
            <a:off x="3429000" y="152400"/>
            <a:ext cx="2109488" cy="461665"/>
          </a:xfrm>
          <a:prstGeom prst="rect">
            <a:avLst/>
          </a:prstGeom>
        </p:spPr>
        <p:txBody>
          <a:bodyPr wrap="none">
            <a:spAutoFit/>
          </a:bodyPr>
          <a:lstStyle/>
          <a:p>
            <a:r>
              <a:rPr lang="sv-SE" sz="2400" b="1" dirty="0" smtClean="0">
                <a:solidFill>
                  <a:srgbClr val="FF0000"/>
                </a:solidFill>
                <a:latin typeface="Times New Roman" pitchFamily="18" charset="0"/>
                <a:cs typeface="Times New Roman" pitchFamily="18" charset="0"/>
              </a:rPr>
              <a:t>Trivial system </a:t>
            </a:r>
            <a:endParaRPr lang="en-US" sz="2400" b="1" dirty="0">
              <a:solidFill>
                <a:srgbClr val="FF0000"/>
              </a:solidFill>
            </a:endParaRPr>
          </a:p>
        </p:txBody>
      </p:sp>
      <p:sp>
        <p:nvSpPr>
          <p:cNvPr id="4" name="Rectangle 3"/>
          <p:cNvSpPr/>
          <p:nvPr/>
        </p:nvSpPr>
        <p:spPr>
          <a:xfrm>
            <a:off x="228600" y="3429000"/>
            <a:ext cx="8458200" cy="2554545"/>
          </a:xfrm>
          <a:prstGeom prst="rect">
            <a:avLst/>
          </a:prstGeom>
        </p:spPr>
        <p:txBody>
          <a:bodyPr wrap="square">
            <a:spAutoFit/>
          </a:bodyPr>
          <a:lstStyle/>
          <a:p>
            <a:pPr marL="457200" indent="-457200" algn="just">
              <a:lnSpc>
                <a:spcPct val="150000"/>
              </a:lnSpc>
              <a:buFont typeface="+mj-lt"/>
              <a:buAutoNum type="alphaLcParenR"/>
            </a:pPr>
            <a:r>
              <a:rPr lang="en-US" sz="2000" dirty="0" smtClean="0">
                <a:latin typeface="Times New Roman" pitchFamily="18" charset="0"/>
                <a:cs typeface="Times New Roman" pitchFamily="18" charset="0"/>
              </a:rPr>
              <a:t>Acetic acid derives its name from vinegar of which it  is the chief constituent (Latin: </a:t>
            </a:r>
            <a:r>
              <a:rPr lang="en-US" sz="2000" i="1" dirty="0" smtClean="0">
                <a:latin typeface="Times New Roman" pitchFamily="18" charset="0"/>
                <a:cs typeface="Times New Roman" pitchFamily="18" charset="0"/>
              </a:rPr>
              <a:t>acetum vinegar).</a:t>
            </a:r>
          </a:p>
          <a:p>
            <a:pPr marL="457200" indent="-457200" algn="just">
              <a:buFont typeface="+mj-lt"/>
              <a:buAutoNum type="alphaLcParenR"/>
            </a:pPr>
            <a:r>
              <a:rPr lang="en-US" sz="2000" dirty="0" smtClean="0">
                <a:latin typeface="Times New Roman" pitchFamily="18" charset="0"/>
                <a:cs typeface="Times New Roman" pitchFamily="18" charset="0"/>
              </a:rPr>
              <a:t>Formic acid was named as it was obtained from red ants. The Greek word for the red ants </a:t>
            </a:r>
            <a:r>
              <a:rPr lang="en-US" sz="2000" i="1" dirty="0" smtClean="0">
                <a:latin typeface="Times New Roman" pitchFamily="18" charset="0"/>
                <a:cs typeface="Times New Roman" pitchFamily="18" charset="0"/>
              </a:rPr>
              <a:t>is </a:t>
            </a:r>
            <a:r>
              <a:rPr lang="en-US" sz="2000" i="1" dirty="0" err="1" smtClean="0">
                <a:latin typeface="Times New Roman" pitchFamily="18" charset="0"/>
                <a:cs typeface="Times New Roman" pitchFamily="18" charset="0"/>
              </a:rPr>
              <a:t>formicus</a:t>
            </a:r>
            <a:endParaRPr lang="en-US" sz="2000" i="1" dirty="0" smtClean="0">
              <a:latin typeface="Times New Roman" pitchFamily="18" charset="0"/>
              <a:cs typeface="Times New Roman" pitchFamily="18" charset="0"/>
            </a:endParaRPr>
          </a:p>
          <a:p>
            <a:pPr marL="457200" indent="-457200" algn="just">
              <a:lnSpc>
                <a:spcPct val="150000"/>
              </a:lnSpc>
              <a:buFont typeface="+mj-lt"/>
              <a:buAutoNum type="alphaLcParenR"/>
            </a:pPr>
            <a:r>
              <a:rPr lang="en-US" sz="2000" dirty="0" smtClean="0">
                <a:latin typeface="Times New Roman" pitchFamily="18" charset="0"/>
                <a:cs typeface="Times New Roman" pitchFamily="18" charset="0"/>
              </a:rPr>
              <a:t>Urea and uric acid have derived their names from urine in which both are present.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458200" cy="430887"/>
          </a:xfrm>
          <a:prstGeom prst="rect">
            <a:avLst/>
          </a:prstGeom>
        </p:spPr>
        <p:txBody>
          <a:bodyPr wrap="square">
            <a:spAutoFit/>
          </a:bodyPr>
          <a:lstStyle/>
          <a:p>
            <a:r>
              <a:rPr lang="en-US" sz="2200" b="1" dirty="0" smtClean="0">
                <a:latin typeface="Times New Roman" pitchFamily="18" charset="0"/>
                <a:cs typeface="Times New Roman" pitchFamily="18" charset="0"/>
              </a:rPr>
              <a:t>[B] Rules for Naming Complex Unsaturated Aliphatic Hydrocarbons</a:t>
            </a:r>
            <a:endParaRPr lang="en-US" sz="2200" b="1" dirty="0">
              <a:latin typeface="Times New Roman" pitchFamily="18" charset="0"/>
              <a:cs typeface="Times New Roman" pitchFamily="18" charset="0"/>
            </a:endParaRPr>
          </a:p>
        </p:txBody>
      </p:sp>
      <p:sp>
        <p:nvSpPr>
          <p:cNvPr id="3" name="Rectangle 2"/>
          <p:cNvSpPr/>
          <p:nvPr/>
        </p:nvSpPr>
        <p:spPr>
          <a:xfrm>
            <a:off x="152400" y="1066800"/>
            <a:ext cx="8763000" cy="1477328"/>
          </a:xfrm>
          <a:prstGeom prst="rect">
            <a:avLst/>
          </a:prstGeom>
        </p:spPr>
        <p:txBody>
          <a:bodyPr wrap="square">
            <a:spAutoFit/>
          </a:bodyPr>
          <a:lstStyle/>
          <a:p>
            <a:pPr algn="just">
              <a:lnSpc>
                <a:spcPct val="150000"/>
              </a:lnSpc>
            </a:pPr>
            <a:r>
              <a:rPr lang="en-US" sz="2000" b="1" dirty="0" smtClean="0">
                <a:solidFill>
                  <a:schemeClr val="accent6"/>
                </a:solidFill>
                <a:latin typeface="Times New Roman" pitchFamily="18" charset="0"/>
                <a:cs typeface="Times New Roman" pitchFamily="18" charset="0"/>
              </a:rPr>
              <a:t>(1) Longest chain: </a:t>
            </a:r>
            <a:r>
              <a:rPr lang="en-US" sz="2000" dirty="0" smtClean="0">
                <a:solidFill>
                  <a:schemeClr val="accent6"/>
                </a:solidFill>
                <a:latin typeface="Times New Roman" pitchFamily="18" charset="0"/>
                <a:cs typeface="Times New Roman" pitchFamily="18" charset="0"/>
              </a:rPr>
              <a:t>In the case of unsaturated hydrocarbons, the longest chain of carbon atoms (parent chain) is so selected as to include the double or triple bond even if it is not the actual longest chain of carbon atoms.</a:t>
            </a:r>
            <a:endParaRPr lang="en-US" sz="2000" dirty="0">
              <a:solidFill>
                <a:schemeClr val="accent6"/>
              </a:solidFill>
              <a:latin typeface="Times New Roman" pitchFamily="18" charset="0"/>
              <a:cs typeface="Times New Roman" pitchFamily="18" charset="0"/>
            </a:endParaRPr>
          </a:p>
        </p:txBody>
      </p:sp>
      <p:pic>
        <p:nvPicPr>
          <p:cNvPr id="48130" name="Picture 2"/>
          <p:cNvPicPr>
            <a:picLocks noChangeAspect="1" noChangeArrowheads="1"/>
          </p:cNvPicPr>
          <p:nvPr/>
        </p:nvPicPr>
        <p:blipFill>
          <a:blip r:embed="rId2"/>
          <a:srcRect/>
          <a:stretch>
            <a:fillRect/>
          </a:stretch>
        </p:blipFill>
        <p:spPr bwMode="auto">
          <a:xfrm>
            <a:off x="1752600" y="2590800"/>
            <a:ext cx="5143500" cy="1409700"/>
          </a:xfrm>
          <a:prstGeom prst="rect">
            <a:avLst/>
          </a:prstGeom>
          <a:noFill/>
          <a:ln w="9525">
            <a:noFill/>
            <a:miter lim="800000"/>
            <a:headEnd/>
            <a:tailEnd/>
          </a:ln>
          <a:effectLst/>
        </p:spPr>
      </p:pic>
      <p:sp>
        <p:nvSpPr>
          <p:cNvPr id="6" name="Rectangle 5"/>
          <p:cNvSpPr/>
          <p:nvPr/>
        </p:nvSpPr>
        <p:spPr>
          <a:xfrm>
            <a:off x="228600" y="4191000"/>
            <a:ext cx="8610600" cy="1421992"/>
          </a:xfrm>
          <a:prstGeom prst="rect">
            <a:avLst/>
          </a:prstGeom>
        </p:spPr>
        <p:txBody>
          <a:bodyPr wrap="square">
            <a:spAutoFit/>
          </a:bodyPr>
          <a:lstStyle/>
          <a:p>
            <a:pPr algn="just">
              <a:lnSpc>
                <a:spcPct val="150000"/>
              </a:lnSpc>
            </a:pPr>
            <a:r>
              <a:rPr lang="en-US" sz="2000" dirty="0" smtClean="0">
                <a:solidFill>
                  <a:schemeClr val="accent6"/>
                </a:solidFill>
                <a:latin typeface="Times New Roman" pitchFamily="18" charset="0"/>
                <a:cs typeface="Times New Roman" pitchFamily="18" charset="0"/>
              </a:rPr>
              <a:t>When more than one double or triple bond is present in the molecule, the longest chain of carbon atoms is so selected that it includes maximum number of such bonds even if it is not the actual longest chain.</a:t>
            </a:r>
            <a:endParaRPr lang="en-US" sz="2000" dirty="0">
              <a:solidFill>
                <a:schemeClr val="accent6"/>
              </a:solidFill>
              <a:latin typeface="Times New Roman" pitchFamily="18" charset="0"/>
              <a:cs typeface="Times New Roman" pitchFamily="18" charset="0"/>
            </a:endParaRPr>
          </a:p>
        </p:txBody>
      </p:sp>
      <p:pic>
        <p:nvPicPr>
          <p:cNvPr id="48132" name="Picture 4"/>
          <p:cNvPicPr>
            <a:picLocks noChangeAspect="1" noChangeArrowheads="1"/>
          </p:cNvPicPr>
          <p:nvPr/>
        </p:nvPicPr>
        <p:blipFill>
          <a:blip r:embed="rId3"/>
          <a:srcRect/>
          <a:stretch>
            <a:fillRect/>
          </a:stretch>
        </p:blipFill>
        <p:spPr bwMode="auto">
          <a:xfrm>
            <a:off x="5257800" y="5334000"/>
            <a:ext cx="3562350" cy="1333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686800" cy="1938992"/>
          </a:xfrm>
          <a:prstGeom prst="rect">
            <a:avLst/>
          </a:prstGeom>
        </p:spPr>
        <p:txBody>
          <a:bodyPr wrap="square">
            <a:spAutoFit/>
          </a:bodyPr>
          <a:lstStyle/>
          <a:p>
            <a:pPr algn="just">
              <a:lnSpc>
                <a:spcPct val="150000"/>
              </a:lnSpc>
            </a:pPr>
            <a:r>
              <a:rPr lang="en-US" sz="2000" dirty="0" smtClean="0">
                <a:solidFill>
                  <a:schemeClr val="accent6"/>
                </a:solidFill>
                <a:latin typeface="Times New Roman" pitchFamily="18" charset="0"/>
                <a:cs typeface="Times New Roman" pitchFamily="18" charset="0"/>
              </a:rPr>
              <a:t>2) A primary suffix is added to the root word to indicate the presence of double or triple bond in the parent chain.</a:t>
            </a:r>
          </a:p>
          <a:p>
            <a:pPr algn="just">
              <a:lnSpc>
                <a:spcPct val="150000"/>
              </a:lnSpc>
            </a:pPr>
            <a:r>
              <a:rPr lang="en-US" sz="2000" dirty="0" smtClean="0">
                <a:solidFill>
                  <a:schemeClr val="accent6"/>
                </a:solidFill>
                <a:latin typeface="Times New Roman" pitchFamily="18" charset="0"/>
                <a:cs typeface="Times New Roman" pitchFamily="18" charset="0"/>
              </a:rPr>
              <a:t>	For one double bond = Root word + </a:t>
            </a:r>
            <a:r>
              <a:rPr lang="en-US" sz="2000" dirty="0" err="1" smtClean="0">
                <a:solidFill>
                  <a:schemeClr val="accent6"/>
                </a:solidFill>
                <a:latin typeface="Times New Roman" pitchFamily="18" charset="0"/>
                <a:cs typeface="Times New Roman" pitchFamily="18" charset="0"/>
              </a:rPr>
              <a:t>locant</a:t>
            </a:r>
            <a:r>
              <a:rPr lang="en-US" sz="2000" dirty="0" smtClean="0">
                <a:solidFill>
                  <a:schemeClr val="accent6"/>
                </a:solidFill>
                <a:latin typeface="Times New Roman" pitchFamily="18" charset="0"/>
                <a:cs typeface="Times New Roman" pitchFamily="18" charset="0"/>
              </a:rPr>
              <a:t> + </a:t>
            </a:r>
            <a:r>
              <a:rPr lang="en-US" sz="2000" dirty="0" err="1" smtClean="0">
                <a:solidFill>
                  <a:schemeClr val="accent6"/>
                </a:solidFill>
                <a:latin typeface="Times New Roman" pitchFamily="18" charset="0"/>
                <a:cs typeface="Times New Roman" pitchFamily="18" charset="0"/>
              </a:rPr>
              <a:t>ene</a:t>
            </a:r>
            <a:endParaRPr lang="en-US" sz="2000" dirty="0" smtClean="0">
              <a:solidFill>
                <a:schemeClr val="accent6"/>
              </a:solidFill>
              <a:latin typeface="Times New Roman" pitchFamily="18" charset="0"/>
              <a:cs typeface="Times New Roman" pitchFamily="18" charset="0"/>
            </a:endParaRPr>
          </a:p>
          <a:p>
            <a:pPr algn="just">
              <a:lnSpc>
                <a:spcPct val="150000"/>
              </a:lnSpc>
            </a:pPr>
            <a:r>
              <a:rPr lang="en-US" sz="2000" dirty="0" smtClean="0">
                <a:solidFill>
                  <a:schemeClr val="accent6"/>
                </a:solidFill>
                <a:latin typeface="Times New Roman" pitchFamily="18" charset="0"/>
                <a:cs typeface="Times New Roman" pitchFamily="18" charset="0"/>
              </a:rPr>
              <a:t>	For one triple bond = Root word + </a:t>
            </a:r>
            <a:r>
              <a:rPr lang="en-US" sz="2000" dirty="0" err="1" smtClean="0">
                <a:solidFill>
                  <a:schemeClr val="accent6"/>
                </a:solidFill>
                <a:latin typeface="Times New Roman" pitchFamily="18" charset="0"/>
                <a:cs typeface="Times New Roman" pitchFamily="18" charset="0"/>
              </a:rPr>
              <a:t>locant</a:t>
            </a:r>
            <a:r>
              <a:rPr lang="en-US" sz="2000" dirty="0" smtClean="0">
                <a:solidFill>
                  <a:schemeClr val="accent6"/>
                </a:solidFill>
                <a:latin typeface="Times New Roman" pitchFamily="18" charset="0"/>
                <a:cs typeface="Times New Roman" pitchFamily="18" charset="0"/>
              </a:rPr>
              <a:t> + </a:t>
            </a:r>
            <a:r>
              <a:rPr lang="en-US" sz="2000" dirty="0" err="1" smtClean="0">
                <a:solidFill>
                  <a:schemeClr val="accent6"/>
                </a:solidFill>
                <a:latin typeface="Times New Roman" pitchFamily="18" charset="0"/>
                <a:cs typeface="Times New Roman" pitchFamily="18" charset="0"/>
              </a:rPr>
              <a:t>yne</a:t>
            </a:r>
            <a:endParaRPr lang="en-US" sz="2000" dirty="0">
              <a:solidFill>
                <a:schemeClr val="accent6"/>
              </a:solidFill>
              <a:latin typeface="Times New Roman" pitchFamily="18" charset="0"/>
              <a:cs typeface="Times New Roman" pitchFamily="18" charset="0"/>
            </a:endParaRPr>
          </a:p>
        </p:txBody>
      </p:sp>
      <p:sp>
        <p:nvSpPr>
          <p:cNvPr id="3" name="Rectangle 2"/>
          <p:cNvSpPr/>
          <p:nvPr/>
        </p:nvSpPr>
        <p:spPr>
          <a:xfrm>
            <a:off x="228600" y="2971800"/>
            <a:ext cx="8686800" cy="1938992"/>
          </a:xfrm>
          <a:prstGeom prst="rect">
            <a:avLst/>
          </a:prstGeom>
        </p:spPr>
        <p:txBody>
          <a:bodyPr wrap="square">
            <a:spAutoFit/>
          </a:bodyPr>
          <a:lstStyle/>
          <a:p>
            <a:pPr algn="just">
              <a:lnSpc>
                <a:spcPct val="150000"/>
              </a:lnSpc>
            </a:pPr>
            <a:r>
              <a:rPr lang="en-US" sz="2000" dirty="0" smtClean="0">
                <a:solidFill>
                  <a:schemeClr val="accent6"/>
                </a:solidFill>
                <a:latin typeface="Times New Roman" pitchFamily="18" charset="0"/>
                <a:cs typeface="Times New Roman" pitchFamily="18" charset="0"/>
              </a:rPr>
              <a:t>In case the parent chains contain two or more double bonds (two or more triple bonds), the prefixes </a:t>
            </a:r>
            <a:r>
              <a:rPr lang="en-US" sz="2000" dirty="0" err="1" smtClean="0">
                <a:solidFill>
                  <a:schemeClr val="accent6"/>
                </a:solidFill>
                <a:latin typeface="Times New Roman" pitchFamily="18" charset="0"/>
                <a:cs typeface="Times New Roman" pitchFamily="18" charset="0"/>
              </a:rPr>
              <a:t>di</a:t>
            </a:r>
            <a:r>
              <a:rPr lang="en-US" sz="2000" dirty="0" smtClean="0">
                <a:solidFill>
                  <a:schemeClr val="accent6"/>
                </a:solidFill>
                <a:latin typeface="Times New Roman" pitchFamily="18" charset="0"/>
                <a:cs typeface="Times New Roman" pitchFamily="18" charset="0"/>
              </a:rPr>
              <a:t>-, tri, tetra, etc., are used before primary suffix.</a:t>
            </a:r>
          </a:p>
          <a:p>
            <a:pPr algn="just">
              <a:lnSpc>
                <a:spcPct val="150000"/>
              </a:lnSpc>
            </a:pPr>
            <a:r>
              <a:rPr lang="en-US" sz="2000" dirty="0" smtClean="0">
                <a:solidFill>
                  <a:schemeClr val="accent6"/>
                </a:solidFill>
                <a:latin typeface="Times New Roman" pitchFamily="18" charset="0"/>
                <a:cs typeface="Times New Roman" pitchFamily="18" charset="0"/>
              </a:rPr>
              <a:t>	For two double bonds = Root word + </a:t>
            </a:r>
            <a:r>
              <a:rPr lang="en-US" sz="2000" dirty="0" err="1" smtClean="0">
                <a:solidFill>
                  <a:schemeClr val="accent6"/>
                </a:solidFill>
                <a:latin typeface="Times New Roman" pitchFamily="18" charset="0"/>
                <a:cs typeface="Times New Roman" pitchFamily="18" charset="0"/>
              </a:rPr>
              <a:t>locant</a:t>
            </a:r>
            <a:r>
              <a:rPr lang="en-US" sz="2000" dirty="0" smtClean="0">
                <a:solidFill>
                  <a:schemeClr val="accent6"/>
                </a:solidFill>
                <a:latin typeface="Times New Roman" pitchFamily="18" charset="0"/>
                <a:cs typeface="Times New Roman" pitchFamily="18" charset="0"/>
              </a:rPr>
              <a:t> +</a:t>
            </a:r>
            <a:r>
              <a:rPr lang="en-US" sz="2000" dirty="0" err="1" smtClean="0">
                <a:solidFill>
                  <a:schemeClr val="accent6"/>
                </a:solidFill>
                <a:latin typeface="Times New Roman" pitchFamily="18" charset="0"/>
                <a:cs typeface="Times New Roman" pitchFamily="18" charset="0"/>
              </a:rPr>
              <a:t>diene</a:t>
            </a:r>
            <a:endParaRPr lang="en-US" sz="2000" dirty="0" smtClean="0">
              <a:solidFill>
                <a:schemeClr val="accent6"/>
              </a:solidFill>
              <a:latin typeface="Times New Roman" pitchFamily="18" charset="0"/>
              <a:cs typeface="Times New Roman" pitchFamily="18" charset="0"/>
            </a:endParaRPr>
          </a:p>
          <a:p>
            <a:pPr algn="just">
              <a:lnSpc>
                <a:spcPct val="150000"/>
              </a:lnSpc>
            </a:pPr>
            <a:r>
              <a:rPr lang="en-US" sz="2000" dirty="0" smtClean="0">
                <a:solidFill>
                  <a:schemeClr val="accent6"/>
                </a:solidFill>
                <a:latin typeface="Times New Roman" pitchFamily="18" charset="0"/>
                <a:cs typeface="Times New Roman" pitchFamily="18" charset="0"/>
              </a:rPr>
              <a:t>	For two triple bonds = Root word + </a:t>
            </a:r>
            <a:r>
              <a:rPr lang="en-US" sz="2000" dirty="0" err="1" smtClean="0">
                <a:solidFill>
                  <a:schemeClr val="accent6"/>
                </a:solidFill>
                <a:latin typeface="Times New Roman" pitchFamily="18" charset="0"/>
                <a:cs typeface="Times New Roman" pitchFamily="18" charset="0"/>
              </a:rPr>
              <a:t>loeant</a:t>
            </a:r>
            <a:r>
              <a:rPr lang="en-US" sz="2000" dirty="0" smtClean="0">
                <a:solidFill>
                  <a:schemeClr val="accent6"/>
                </a:solidFill>
                <a:latin typeface="Times New Roman" pitchFamily="18" charset="0"/>
                <a:cs typeface="Times New Roman" pitchFamily="18" charset="0"/>
              </a:rPr>
              <a:t> + </a:t>
            </a:r>
            <a:r>
              <a:rPr lang="en-US" sz="2000" dirty="0" err="1" smtClean="0">
                <a:solidFill>
                  <a:schemeClr val="accent6"/>
                </a:solidFill>
                <a:latin typeface="Times New Roman" pitchFamily="18" charset="0"/>
                <a:cs typeface="Times New Roman" pitchFamily="18" charset="0"/>
              </a:rPr>
              <a:t>diyne</a:t>
            </a:r>
            <a:endParaRPr lang="en-US" sz="2000" dirty="0">
              <a:solidFill>
                <a:schemeClr val="accent6"/>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1421992"/>
          </a:xfrm>
          <a:prstGeom prst="rect">
            <a:avLst/>
          </a:prstGeom>
        </p:spPr>
        <p:txBody>
          <a:bodyPr wrap="square">
            <a:spAutoFit/>
          </a:bodyPr>
          <a:lstStyle/>
          <a:p>
            <a:pPr algn="just">
              <a:lnSpc>
                <a:spcPct val="150000"/>
              </a:lnSpc>
            </a:pPr>
            <a:r>
              <a:rPr lang="en-US" sz="2000" dirty="0" smtClean="0">
                <a:solidFill>
                  <a:schemeClr val="accent6"/>
                </a:solidFill>
                <a:latin typeface="Times New Roman" pitchFamily="18" charset="0"/>
                <a:cs typeface="Times New Roman" pitchFamily="18" charset="0"/>
              </a:rPr>
              <a:t>(3) </a:t>
            </a:r>
            <a:r>
              <a:rPr lang="en-US" sz="2000" b="1" dirty="0" smtClean="0">
                <a:solidFill>
                  <a:srgbClr val="3333FF"/>
                </a:solidFill>
                <a:latin typeface="Times New Roman" pitchFamily="18" charset="0"/>
                <a:cs typeface="Times New Roman" pitchFamily="18" charset="0"/>
              </a:rPr>
              <a:t>Numbering of carbon chain; </a:t>
            </a:r>
            <a:r>
              <a:rPr lang="en-US" sz="2000" dirty="0" smtClean="0">
                <a:solidFill>
                  <a:schemeClr val="accent6"/>
                </a:solidFill>
                <a:latin typeface="Times New Roman" pitchFamily="18" charset="0"/>
                <a:cs typeface="Times New Roman" pitchFamily="18" charset="0"/>
              </a:rPr>
              <a:t>The parent carbon chain is numbered in a manner so as to give lowest number to that carbon atom linked by double or triple bond even if it violates the rules of saturated hydrocarbons</a:t>
            </a:r>
            <a:endParaRPr lang="en-US" sz="2000" dirty="0">
              <a:solidFill>
                <a:schemeClr val="accent6"/>
              </a:solidFill>
              <a:latin typeface="Times New Roman" pitchFamily="18" charset="0"/>
              <a:cs typeface="Times New Roman" pitchFamily="18" charset="0"/>
            </a:endParaRPr>
          </a:p>
        </p:txBody>
      </p:sp>
      <p:sp>
        <p:nvSpPr>
          <p:cNvPr id="3" name="Rectangle 2"/>
          <p:cNvSpPr/>
          <p:nvPr/>
        </p:nvSpPr>
        <p:spPr>
          <a:xfrm>
            <a:off x="228600" y="3733800"/>
            <a:ext cx="8610600" cy="707886"/>
          </a:xfrm>
          <a:prstGeom prst="rect">
            <a:avLst/>
          </a:prstGeom>
        </p:spPr>
        <p:txBody>
          <a:bodyPr wrap="square">
            <a:spAutoFit/>
          </a:bodyPr>
          <a:lstStyle/>
          <a:p>
            <a:r>
              <a:rPr lang="en-US" sz="2000" dirty="0" smtClean="0">
                <a:solidFill>
                  <a:schemeClr val="accent6"/>
                </a:solidFill>
                <a:latin typeface="Times New Roman" pitchFamily="18" charset="0"/>
                <a:cs typeface="Times New Roman" pitchFamily="18" charset="0"/>
              </a:rPr>
              <a:t>(4) Alkyl groups or other </a:t>
            </a:r>
            <a:r>
              <a:rPr lang="en-US" sz="2000" dirty="0" err="1" smtClean="0">
                <a:solidFill>
                  <a:schemeClr val="accent6"/>
                </a:solidFill>
                <a:latin typeface="Times New Roman" pitchFamily="18" charset="0"/>
                <a:cs typeface="Times New Roman" pitchFamily="18" charset="0"/>
              </a:rPr>
              <a:t>substituents</a:t>
            </a:r>
            <a:r>
              <a:rPr lang="en-US" sz="2000" dirty="0" smtClean="0">
                <a:solidFill>
                  <a:schemeClr val="accent6"/>
                </a:solidFill>
                <a:latin typeface="Times New Roman" pitchFamily="18" charset="0"/>
                <a:cs typeface="Times New Roman" pitchFamily="18" charset="0"/>
              </a:rPr>
              <a:t>' are numbered, named and placed as prefixes in alphabetical order.</a:t>
            </a:r>
            <a:endParaRPr lang="en-US" sz="2000" dirty="0">
              <a:solidFill>
                <a:schemeClr val="accent6"/>
              </a:solidFill>
              <a:latin typeface="Times New Roman" pitchFamily="18" charset="0"/>
              <a:cs typeface="Times New Roman" pitchFamily="18" charset="0"/>
            </a:endParaRPr>
          </a:p>
        </p:txBody>
      </p:sp>
      <p:pic>
        <p:nvPicPr>
          <p:cNvPr id="49154" name="Picture 2"/>
          <p:cNvPicPr>
            <a:picLocks noChangeAspect="1" noChangeArrowheads="1"/>
          </p:cNvPicPr>
          <p:nvPr/>
        </p:nvPicPr>
        <p:blipFill>
          <a:blip r:embed="rId2"/>
          <a:srcRect/>
          <a:stretch>
            <a:fillRect/>
          </a:stretch>
        </p:blipFill>
        <p:spPr bwMode="auto">
          <a:xfrm>
            <a:off x="1066800" y="2057400"/>
            <a:ext cx="3762375" cy="828675"/>
          </a:xfrm>
          <a:prstGeom prst="rect">
            <a:avLst/>
          </a:prstGeom>
          <a:noFill/>
          <a:ln w="9525">
            <a:noFill/>
            <a:miter lim="800000"/>
            <a:headEnd/>
            <a:tailEnd/>
          </a:ln>
          <a:effectLst/>
        </p:spPr>
      </p:pic>
      <p:pic>
        <p:nvPicPr>
          <p:cNvPr id="49155" name="Picture 3"/>
          <p:cNvPicPr>
            <a:picLocks noChangeAspect="1" noChangeArrowheads="1"/>
          </p:cNvPicPr>
          <p:nvPr/>
        </p:nvPicPr>
        <p:blipFill>
          <a:blip r:embed="rId3"/>
          <a:srcRect/>
          <a:stretch>
            <a:fillRect/>
          </a:stretch>
        </p:blipFill>
        <p:spPr bwMode="auto">
          <a:xfrm>
            <a:off x="533400" y="4876800"/>
            <a:ext cx="3352800" cy="1123950"/>
          </a:xfrm>
          <a:prstGeom prst="rect">
            <a:avLst/>
          </a:prstGeom>
          <a:noFill/>
          <a:ln w="9525">
            <a:noFill/>
            <a:miter lim="800000"/>
            <a:headEnd/>
            <a:tailEnd/>
          </a:ln>
          <a:effectLst/>
        </p:spPr>
      </p:pic>
      <p:pic>
        <p:nvPicPr>
          <p:cNvPr id="49156" name="Picture 4"/>
          <p:cNvPicPr>
            <a:picLocks noChangeAspect="1" noChangeArrowheads="1"/>
          </p:cNvPicPr>
          <p:nvPr/>
        </p:nvPicPr>
        <p:blipFill>
          <a:blip r:embed="rId4"/>
          <a:srcRect/>
          <a:stretch>
            <a:fillRect/>
          </a:stretch>
        </p:blipFill>
        <p:spPr bwMode="auto">
          <a:xfrm>
            <a:off x="4800600" y="4724400"/>
            <a:ext cx="3009900" cy="952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0"/>
            <a:ext cx="8153400" cy="769441"/>
          </a:xfrm>
          <a:prstGeom prst="rect">
            <a:avLst/>
          </a:prstGeom>
        </p:spPr>
        <p:txBody>
          <a:bodyPr wrap="square">
            <a:spAutoFit/>
          </a:bodyPr>
          <a:lstStyle/>
          <a:p>
            <a:r>
              <a:rPr lang="en-US" sz="2200" b="1" dirty="0" smtClean="0">
                <a:latin typeface="Times New Roman" pitchFamily="18" charset="0"/>
                <a:cs typeface="Times New Roman" pitchFamily="18" charset="0"/>
              </a:rPr>
              <a:t>[C] Rules for Naming Complex Aliphatic Compounds Containing One Functional Group</a:t>
            </a:r>
            <a:endParaRPr lang="en-US" sz="2200" b="1" dirty="0">
              <a:latin typeface="Times New Roman" pitchFamily="18" charset="0"/>
              <a:cs typeface="Times New Roman" pitchFamily="18" charset="0"/>
            </a:endParaRPr>
          </a:p>
        </p:txBody>
      </p:sp>
      <p:sp>
        <p:nvSpPr>
          <p:cNvPr id="3" name="Rectangle 2"/>
          <p:cNvSpPr/>
          <p:nvPr/>
        </p:nvSpPr>
        <p:spPr>
          <a:xfrm>
            <a:off x="0" y="1219200"/>
            <a:ext cx="8915400" cy="1015663"/>
          </a:xfrm>
          <a:prstGeom prst="rect">
            <a:avLst/>
          </a:prstGeom>
        </p:spPr>
        <p:txBody>
          <a:bodyPr wrap="square">
            <a:spAutoFit/>
          </a:bodyPr>
          <a:lstStyle/>
          <a:p>
            <a:pPr algn="just">
              <a:lnSpc>
                <a:spcPct val="150000"/>
              </a:lnSpc>
            </a:pPr>
            <a:r>
              <a:rPr lang="en-US" sz="2000" dirty="0" smtClean="0">
                <a:solidFill>
                  <a:srgbClr val="C00000"/>
                </a:solidFill>
                <a:latin typeface="Times New Roman" pitchFamily="18" charset="0"/>
                <a:cs typeface="Times New Roman" pitchFamily="18" charset="0"/>
              </a:rPr>
              <a:t>(1) Longest chain: The parent carbon chain is so, chosen as to include the functional group even if it is not the actual longest continuous chain.</a:t>
            </a:r>
            <a:endParaRPr lang="en-US" sz="2000" dirty="0">
              <a:solidFill>
                <a:srgbClr val="C00000"/>
              </a:solidFill>
              <a:latin typeface="Times New Roman" pitchFamily="18" charset="0"/>
              <a:cs typeface="Times New Roman" pitchFamily="18" charset="0"/>
            </a:endParaRPr>
          </a:p>
        </p:txBody>
      </p:sp>
      <p:sp>
        <p:nvSpPr>
          <p:cNvPr id="4" name="Rectangle 3"/>
          <p:cNvSpPr/>
          <p:nvPr/>
        </p:nvSpPr>
        <p:spPr>
          <a:xfrm>
            <a:off x="0" y="3276600"/>
            <a:ext cx="8991600" cy="1477328"/>
          </a:xfrm>
          <a:prstGeom prst="rect">
            <a:avLst/>
          </a:prstGeom>
        </p:spPr>
        <p:txBody>
          <a:bodyPr wrap="square">
            <a:spAutoFit/>
          </a:bodyPr>
          <a:lstStyle/>
          <a:p>
            <a:pPr algn="just">
              <a:lnSpc>
                <a:spcPct val="150000"/>
              </a:lnSpc>
            </a:pPr>
            <a:r>
              <a:rPr lang="en-US" sz="2000" dirty="0" smtClean="0">
                <a:solidFill>
                  <a:srgbClr val="C00000"/>
                </a:solidFill>
                <a:latin typeface="Times New Roman" pitchFamily="18" charset="0"/>
                <a:cs typeface="Times New Roman" pitchFamily="18" charset="0"/>
              </a:rPr>
              <a:t>(2) Numbering of. parent chain: The numbering of the parent carbon chain is done in such a way that the carbon linking to functional group gets the lowest number even if there is violation of saturated hydrocarbon rules.</a:t>
            </a:r>
            <a:endParaRPr lang="en-US" sz="2000" dirty="0">
              <a:solidFill>
                <a:srgbClr val="C00000"/>
              </a:solidFill>
              <a:latin typeface="Times New Roman" pitchFamily="18" charset="0"/>
              <a:cs typeface="Times New Roman" pitchFamily="18" charset="0"/>
            </a:endParaRPr>
          </a:p>
        </p:txBody>
      </p:sp>
      <p:pic>
        <p:nvPicPr>
          <p:cNvPr id="50178" name="Picture 2"/>
          <p:cNvPicPr>
            <a:picLocks noChangeAspect="1" noChangeArrowheads="1"/>
          </p:cNvPicPr>
          <p:nvPr/>
        </p:nvPicPr>
        <p:blipFill>
          <a:blip r:embed="rId2"/>
          <a:srcRect/>
          <a:stretch>
            <a:fillRect/>
          </a:stretch>
        </p:blipFill>
        <p:spPr bwMode="auto">
          <a:xfrm>
            <a:off x="5334000" y="2209800"/>
            <a:ext cx="3562350" cy="1133475"/>
          </a:xfrm>
          <a:prstGeom prst="rect">
            <a:avLst/>
          </a:prstGeom>
          <a:noFill/>
          <a:ln w="9525">
            <a:noFill/>
            <a:miter lim="800000"/>
            <a:headEnd/>
            <a:tailEnd/>
          </a:ln>
          <a:effectLst/>
        </p:spPr>
      </p:pic>
      <p:pic>
        <p:nvPicPr>
          <p:cNvPr id="50179" name="Picture 3"/>
          <p:cNvPicPr>
            <a:picLocks noChangeAspect="1" noChangeArrowheads="1"/>
          </p:cNvPicPr>
          <p:nvPr/>
        </p:nvPicPr>
        <p:blipFill>
          <a:blip r:embed="rId3"/>
          <a:srcRect/>
          <a:stretch>
            <a:fillRect/>
          </a:stretch>
        </p:blipFill>
        <p:spPr bwMode="auto">
          <a:xfrm>
            <a:off x="1447800" y="4876800"/>
            <a:ext cx="3457575" cy="990600"/>
          </a:xfrm>
          <a:prstGeom prst="rect">
            <a:avLst/>
          </a:prstGeom>
          <a:noFill/>
          <a:ln w="9525">
            <a:noFill/>
            <a:miter lim="800000"/>
            <a:headEnd/>
            <a:tailEnd/>
          </a:ln>
          <a:effectLst/>
        </p:spPr>
      </p:pic>
      <p:pic>
        <p:nvPicPr>
          <p:cNvPr id="50180" name="Picture 4"/>
          <p:cNvPicPr>
            <a:picLocks noChangeAspect="1" noChangeArrowheads="1"/>
          </p:cNvPicPr>
          <p:nvPr/>
        </p:nvPicPr>
        <p:blipFill>
          <a:blip r:embed="rId4"/>
          <a:srcRect/>
          <a:stretch>
            <a:fillRect/>
          </a:stretch>
        </p:blipFill>
        <p:spPr bwMode="auto">
          <a:xfrm>
            <a:off x="5334000" y="4343400"/>
            <a:ext cx="3200400" cy="1419225"/>
          </a:xfrm>
          <a:prstGeom prst="rect">
            <a:avLst/>
          </a:prstGeom>
          <a:noFill/>
          <a:ln w="9525">
            <a:noFill/>
            <a:miter lim="800000"/>
            <a:headEnd/>
            <a:tailEnd/>
          </a:ln>
          <a:effectLst/>
        </p:spPr>
      </p:pic>
      <p:sp>
        <p:nvSpPr>
          <p:cNvPr id="8" name="Rectangle 7"/>
          <p:cNvSpPr/>
          <p:nvPr/>
        </p:nvSpPr>
        <p:spPr>
          <a:xfrm>
            <a:off x="0" y="5934670"/>
            <a:ext cx="8991600" cy="923330"/>
          </a:xfrm>
          <a:prstGeom prst="rect">
            <a:avLst/>
          </a:prstGeom>
        </p:spPr>
        <p:txBody>
          <a:bodyPr wrap="square">
            <a:spAutoFit/>
          </a:bodyPr>
          <a:lstStyle/>
          <a:p>
            <a:pPr algn="just"/>
            <a:r>
              <a:rPr lang="en-US" dirty="0" smtClean="0">
                <a:solidFill>
                  <a:srgbClr val="92D050"/>
                </a:solidFill>
                <a:latin typeface="Times New Roman" pitchFamily="18" charset="0"/>
                <a:cs typeface="Times New Roman" pitchFamily="18" charset="0"/>
              </a:rPr>
              <a:t>When a chain terminating group such as -CHO, -COOH, COOR, -CONH</a:t>
            </a:r>
            <a:r>
              <a:rPr lang="en-US" baseline="-25000" dirty="0" smtClean="0">
                <a:solidFill>
                  <a:srgbClr val="92D050"/>
                </a:solidFill>
                <a:latin typeface="Times New Roman" pitchFamily="18" charset="0"/>
                <a:cs typeface="Times New Roman" pitchFamily="18" charset="0"/>
              </a:rPr>
              <a:t>2</a:t>
            </a:r>
            <a:r>
              <a:rPr lang="en-US" dirty="0" smtClean="0">
                <a:solidFill>
                  <a:srgbClr val="92D050"/>
                </a:solidFill>
                <a:latin typeface="Times New Roman" pitchFamily="18" charset="0"/>
                <a:cs typeface="Times New Roman" pitchFamily="18" charset="0"/>
              </a:rPr>
              <a:t>, -CN, etc., is present as the functional group, it must be assigned number 1. This does not apply to non terminal groups such as &gt;CO, -NH</a:t>
            </a:r>
            <a:r>
              <a:rPr lang="en-US" baseline="-25000" dirty="0" smtClean="0">
                <a:solidFill>
                  <a:srgbClr val="92D050"/>
                </a:solidFill>
                <a:latin typeface="Times New Roman" pitchFamily="18" charset="0"/>
                <a:cs typeface="Times New Roman" pitchFamily="18" charset="0"/>
              </a:rPr>
              <a:t>2</a:t>
            </a:r>
            <a:r>
              <a:rPr lang="en-US" dirty="0" smtClean="0">
                <a:solidFill>
                  <a:srgbClr val="92D050"/>
                </a:solidFill>
                <a:latin typeface="Times New Roman" pitchFamily="18" charset="0"/>
                <a:cs typeface="Times New Roman" pitchFamily="18" charset="0"/>
              </a:rPr>
              <a:t> and –OH, which may or may not be assigned 1.</a:t>
            </a:r>
            <a:endParaRPr lang="en-US" dirty="0">
              <a:solidFill>
                <a:srgbClr val="92D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09600"/>
            <a:ext cx="8915400" cy="4191981"/>
          </a:xfrm>
          <a:prstGeom prst="rect">
            <a:avLst/>
          </a:prstGeom>
        </p:spPr>
        <p:txBody>
          <a:bodyPr wrap="square">
            <a:spAutoFit/>
          </a:bodyPr>
          <a:lstStyle/>
          <a:p>
            <a:pPr algn="just">
              <a:lnSpc>
                <a:spcPct val="150000"/>
              </a:lnSpc>
            </a:pPr>
            <a:r>
              <a:rPr lang="en-US" sz="2000" dirty="0" smtClean="0">
                <a:solidFill>
                  <a:schemeClr val="accent6"/>
                </a:solidFill>
                <a:latin typeface="Times New Roman" pitchFamily="18" charset="0"/>
                <a:cs typeface="Times New Roman" pitchFamily="18" charset="0"/>
              </a:rPr>
              <a:t>3) The last 'e' of the primary suffix is dropped and the secondary suffix representing the functional group is added. The number giving the position of the functional group is inserted in the name.</a:t>
            </a:r>
          </a:p>
          <a:p>
            <a:pPr algn="just">
              <a:lnSpc>
                <a:spcPct val="150000"/>
              </a:lnSpc>
            </a:pPr>
            <a:r>
              <a:rPr lang="en-US" sz="2000" dirty="0" smtClean="0">
                <a:solidFill>
                  <a:schemeClr val="accent6"/>
                </a:solidFill>
                <a:latin typeface="Times New Roman" pitchFamily="18" charset="0"/>
                <a:cs typeface="Times New Roman" pitchFamily="18" charset="0"/>
              </a:rPr>
              <a:t>(4) The names of the </a:t>
            </a:r>
            <a:r>
              <a:rPr lang="en-US" sz="2000" dirty="0" err="1" smtClean="0">
                <a:solidFill>
                  <a:schemeClr val="accent6"/>
                </a:solidFill>
                <a:latin typeface="Times New Roman" pitchFamily="18" charset="0"/>
                <a:cs typeface="Times New Roman" pitchFamily="18" charset="0"/>
              </a:rPr>
              <a:t>substituents</a:t>
            </a:r>
            <a:r>
              <a:rPr lang="en-US" sz="2000" dirty="0" smtClean="0">
                <a:solidFill>
                  <a:schemeClr val="accent6"/>
                </a:solidFill>
                <a:latin typeface="Times New Roman" pitchFamily="18" charset="0"/>
                <a:cs typeface="Times New Roman" pitchFamily="18" charset="0"/>
              </a:rPr>
              <a:t> are prefixed to the parent hydrocarbon according to IUPAC rules with alphabetical order without considering the presence of functional group. Halo and nitro groups are considered as </a:t>
            </a:r>
            <a:r>
              <a:rPr lang="en-US" sz="2000" dirty="0" err="1" smtClean="0">
                <a:solidFill>
                  <a:schemeClr val="accent6"/>
                </a:solidFill>
                <a:latin typeface="Times New Roman" pitchFamily="18" charset="0"/>
                <a:cs typeface="Times New Roman" pitchFamily="18" charset="0"/>
              </a:rPr>
              <a:t>substituents</a:t>
            </a:r>
            <a:r>
              <a:rPr lang="en-US" sz="2000" dirty="0" smtClean="0">
                <a:solidFill>
                  <a:schemeClr val="accent6"/>
                </a:solidFill>
                <a:latin typeface="Times New Roman" pitchFamily="18" charset="0"/>
                <a:cs typeface="Times New Roman" pitchFamily="18" charset="0"/>
              </a:rPr>
              <a:t>.</a:t>
            </a:r>
          </a:p>
          <a:p>
            <a:pPr algn="just">
              <a:lnSpc>
                <a:spcPct val="150000"/>
              </a:lnSpc>
            </a:pPr>
            <a:r>
              <a:rPr lang="it-IT" sz="2000" dirty="0" smtClean="0">
                <a:solidFill>
                  <a:schemeClr val="accent6"/>
                </a:solidFill>
                <a:latin typeface="Times New Roman" pitchFamily="18" charset="0"/>
                <a:cs typeface="Times New Roman" pitchFamily="18" charset="0"/>
              </a:rPr>
              <a:t>(5) Numerical prefixes di-, tri, tetra-, etc., are attached </a:t>
            </a:r>
            <a:r>
              <a:rPr lang="en-US" sz="2000" dirty="0" smtClean="0">
                <a:solidFill>
                  <a:schemeClr val="accent6"/>
                </a:solidFill>
                <a:latin typeface="Times New Roman" pitchFamily="18" charset="0"/>
                <a:cs typeface="Times New Roman" pitchFamily="18" charset="0"/>
              </a:rPr>
              <a:t>before the designations of functional group if two or more identical groups are present</a:t>
            </a:r>
          </a:p>
          <a:p>
            <a:pPr algn="just">
              <a:lnSpc>
                <a:spcPct val="150000"/>
              </a:lnSpc>
            </a:pPr>
            <a:endParaRPr lang="en-US" sz="2000" dirty="0">
              <a:solidFill>
                <a:schemeClr val="accent6"/>
              </a:solidFill>
              <a:latin typeface="Times New Roman" pitchFamily="18" charset="0"/>
              <a:cs typeface="Times New Roman" pitchFamily="18" charset="0"/>
            </a:endParaRPr>
          </a:p>
        </p:txBody>
      </p:sp>
      <p:pic>
        <p:nvPicPr>
          <p:cNvPr id="5" name="Picture 2"/>
          <p:cNvPicPr>
            <a:picLocks noChangeAspect="1" noChangeArrowheads="1"/>
          </p:cNvPicPr>
          <p:nvPr/>
        </p:nvPicPr>
        <p:blipFill>
          <a:blip r:embed="rId2"/>
          <a:srcRect b="51020"/>
          <a:stretch>
            <a:fillRect/>
          </a:stretch>
        </p:blipFill>
        <p:spPr bwMode="auto">
          <a:xfrm>
            <a:off x="76200" y="4876800"/>
            <a:ext cx="4991100" cy="1371600"/>
          </a:xfrm>
          <a:prstGeom prst="rect">
            <a:avLst/>
          </a:prstGeom>
          <a:noFill/>
          <a:ln w="9525">
            <a:noFill/>
            <a:miter lim="800000"/>
            <a:headEnd/>
            <a:tailEnd/>
          </a:ln>
          <a:effectLst/>
        </p:spPr>
      </p:pic>
      <p:pic>
        <p:nvPicPr>
          <p:cNvPr id="6" name="Picture 3"/>
          <p:cNvPicPr>
            <a:picLocks noChangeAspect="1" noChangeArrowheads="1"/>
          </p:cNvPicPr>
          <p:nvPr/>
        </p:nvPicPr>
        <p:blipFill>
          <a:blip r:embed="rId2"/>
          <a:srcRect t="50000" r="19084"/>
          <a:stretch>
            <a:fillRect/>
          </a:stretch>
        </p:blipFill>
        <p:spPr bwMode="auto">
          <a:xfrm>
            <a:off x="5105400" y="4876800"/>
            <a:ext cx="4038600" cy="14001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9441"/>
          </a:xfrm>
          <a:prstGeom prst="rect">
            <a:avLst/>
          </a:prstGeom>
        </p:spPr>
        <p:txBody>
          <a:bodyPr wrap="square">
            <a:spAutoFit/>
          </a:bodyPr>
          <a:lstStyle/>
          <a:p>
            <a:pPr algn="just"/>
            <a:r>
              <a:rPr lang="en-US" sz="2200" b="1" dirty="0" smtClean="0">
                <a:latin typeface="Times New Roman" pitchFamily="18" charset="0"/>
                <a:cs typeface="Times New Roman" pitchFamily="18" charset="0"/>
              </a:rPr>
              <a:t>(D] Rules for Naming Aliphatic Compounds Having  </a:t>
            </a:r>
            <a:r>
              <a:rPr lang="en-US" sz="2200" b="1" dirty="0" err="1" smtClean="0">
                <a:latin typeface="Times New Roman" pitchFamily="18" charset="0"/>
                <a:cs typeface="Times New Roman" pitchFamily="18" charset="0"/>
              </a:rPr>
              <a:t>Polyfunctional</a:t>
            </a:r>
            <a:r>
              <a:rPr lang="en-US" sz="2200" b="1" dirty="0" smtClean="0">
                <a:latin typeface="Times New Roman" pitchFamily="18" charset="0"/>
                <a:cs typeface="Times New Roman" pitchFamily="18" charset="0"/>
              </a:rPr>
              <a:t> Groups</a:t>
            </a:r>
            <a:endParaRPr lang="en-US" sz="2200" b="1" dirty="0">
              <a:latin typeface="Times New Roman" pitchFamily="18" charset="0"/>
              <a:cs typeface="Times New Roman" pitchFamily="18" charset="0"/>
            </a:endParaRPr>
          </a:p>
        </p:txBody>
      </p:sp>
      <p:pic>
        <p:nvPicPr>
          <p:cNvPr id="6" name="Picture 3"/>
          <p:cNvPicPr>
            <a:picLocks noChangeAspect="1" noChangeArrowheads="1"/>
          </p:cNvPicPr>
          <p:nvPr/>
        </p:nvPicPr>
        <p:blipFill>
          <a:blip r:embed="rId2"/>
          <a:srcRect/>
          <a:stretch>
            <a:fillRect/>
          </a:stretch>
        </p:blipFill>
        <p:spPr bwMode="auto">
          <a:xfrm>
            <a:off x="3936585" y="533400"/>
            <a:ext cx="4978815" cy="6267450"/>
          </a:xfrm>
          <a:prstGeom prst="rect">
            <a:avLst/>
          </a:prstGeom>
          <a:noFill/>
          <a:ln w="9525">
            <a:noFill/>
            <a:miter lim="800000"/>
            <a:headEnd/>
            <a:tailEnd/>
          </a:ln>
          <a:effectLst/>
        </p:spPr>
      </p:pic>
      <p:sp>
        <p:nvSpPr>
          <p:cNvPr id="7" name="Rectangle 6"/>
          <p:cNvSpPr/>
          <p:nvPr/>
        </p:nvSpPr>
        <p:spPr>
          <a:xfrm>
            <a:off x="228600" y="3048000"/>
            <a:ext cx="4572000" cy="646331"/>
          </a:xfrm>
          <a:prstGeom prst="rect">
            <a:avLst/>
          </a:prstGeom>
        </p:spPr>
        <p:txBody>
          <a:bodyPr>
            <a:spAutoFit/>
          </a:bodyPr>
          <a:lstStyle/>
          <a:p>
            <a:r>
              <a:rPr lang="en-US" b="1" dirty="0" smtClean="0">
                <a:solidFill>
                  <a:schemeClr val="accent6"/>
                </a:solidFill>
                <a:latin typeface="Times New Roman" pitchFamily="18" charset="0"/>
                <a:cs typeface="Times New Roman" pitchFamily="18" charset="0"/>
              </a:rPr>
              <a:t>Seniority Table for Principal Groups (Highest Priority Group at the Top)</a:t>
            </a:r>
            <a:endParaRPr lang="en-US" b="1" dirty="0">
              <a:solidFill>
                <a:schemeClr val="accent6"/>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 y="381000"/>
            <a:ext cx="8686800" cy="6093976"/>
          </a:xfrm>
          <a:prstGeom prst="rect">
            <a:avLst/>
          </a:prstGeom>
        </p:spPr>
        <p:txBody>
          <a:bodyPr wrap="square">
            <a:spAutoFit/>
          </a:bodyPr>
          <a:lstStyle/>
          <a:p>
            <a:pPr marL="457200" indent="-457200" algn="just">
              <a:lnSpc>
                <a:spcPct val="150000"/>
              </a:lnSpc>
              <a:buFont typeface="+mj-lt"/>
              <a:buAutoNum type="arabicPeriod"/>
            </a:pPr>
            <a:r>
              <a:rPr lang="en-US" sz="2000" dirty="0" smtClean="0">
                <a:latin typeface="Times New Roman" pitchFamily="18" charset="0"/>
                <a:cs typeface="Times New Roman" pitchFamily="18" charset="0"/>
              </a:rPr>
              <a:t>The first step in the naming of poly functional compounds is the selection of principal functional group. The principal Groups gives the class name of the structure</a:t>
            </a:r>
          </a:p>
          <a:p>
            <a:pPr marL="457200" indent="-457200" algn="just">
              <a:lnSpc>
                <a:spcPct val="150000"/>
              </a:lnSpc>
              <a:buFont typeface="+mj-lt"/>
              <a:buAutoNum type="arabicPeriod"/>
            </a:pPr>
            <a:r>
              <a:rPr lang="en-US" sz="2000" dirty="0" smtClean="0">
                <a:latin typeface="Times New Roman" pitchFamily="18" charset="0"/>
                <a:cs typeface="Times New Roman" pitchFamily="18" charset="0"/>
              </a:rPr>
              <a:t>The second step is the selection of Parent chain. The parent chain is so selected that it includes the maximum number of functional groups including the principal group.</a:t>
            </a:r>
          </a:p>
          <a:p>
            <a:pPr marL="457200" indent="-457200" algn="just">
              <a:lnSpc>
                <a:spcPct val="150000"/>
              </a:lnSpc>
              <a:buFont typeface="+mj-lt"/>
              <a:buAutoNum type="arabicPeriod"/>
            </a:pPr>
            <a:r>
              <a:rPr lang="en-US" sz="2000" dirty="0" smtClean="0">
                <a:latin typeface="Times New Roman" pitchFamily="18" charset="0"/>
                <a:cs typeface="Times New Roman" pitchFamily="18" charset="0"/>
              </a:rPr>
              <a:t>The third step is the numbering of parent chain. The parent chain is numbered from the side of principal functional group; </a:t>
            </a:r>
            <a:r>
              <a:rPr lang="en-US" sz="2000" i="1" dirty="0" smtClean="0">
                <a:latin typeface="Times New Roman" pitchFamily="18" charset="0"/>
                <a:cs typeface="Times New Roman" pitchFamily="18" charset="0"/>
              </a:rPr>
              <a:t>i.e., it gets lowest number. The following decreasing </a:t>
            </a:r>
            <a:r>
              <a:rPr lang="en-US" sz="2000" dirty="0" smtClean="0">
                <a:latin typeface="Times New Roman" pitchFamily="18" charset="0"/>
                <a:cs typeface="Times New Roman" pitchFamily="18" charset="0"/>
              </a:rPr>
              <a:t>order of preference for giving the lowest numbers is followed.</a:t>
            </a:r>
            <a:r>
              <a:rPr lang="en-US" sz="2000" dirty="0" smtClean="0">
                <a:solidFill>
                  <a:schemeClr val="accent6"/>
                </a:solidFill>
                <a:latin typeface="Times New Roman" pitchFamily="18" charset="0"/>
                <a:cs typeface="Times New Roman" pitchFamily="18" charset="0"/>
              </a:rPr>
              <a:t>                                                                                                       Principal functional group &gt; Double bond or Triple bond &gt; </a:t>
            </a:r>
            <a:r>
              <a:rPr lang="en-US" sz="2000" dirty="0" err="1" smtClean="0">
                <a:solidFill>
                  <a:schemeClr val="accent6"/>
                </a:solidFill>
                <a:latin typeface="Times New Roman" pitchFamily="18" charset="0"/>
                <a:cs typeface="Times New Roman" pitchFamily="18" charset="0"/>
              </a:rPr>
              <a:t>Substituents</a:t>
            </a:r>
            <a:r>
              <a:rPr lang="en-US" sz="2000" dirty="0" smtClean="0">
                <a:solidFill>
                  <a:schemeClr val="accent6"/>
                </a:solidFill>
                <a:latin typeface="Times New Roman" pitchFamily="18" charset="0"/>
                <a:cs typeface="Times New Roman" pitchFamily="18" charset="0"/>
              </a:rPr>
              <a:t>.</a:t>
            </a:r>
          </a:p>
          <a:p>
            <a:pPr marL="457200" indent="-457200" algn="just">
              <a:lnSpc>
                <a:spcPct val="150000"/>
              </a:lnSpc>
              <a:buFont typeface="+mj-lt"/>
              <a:buAutoNum type="arabicPeriod"/>
            </a:pPr>
            <a:r>
              <a:rPr lang="en-US" sz="2000" dirty="0" err="1" smtClean="0">
                <a:latin typeface="Times New Roman" pitchFamily="18" charset="0"/>
                <a:cs typeface="Times New Roman" pitchFamily="18" charset="0"/>
              </a:rPr>
              <a:t>Substituents</a:t>
            </a:r>
            <a:r>
              <a:rPr lang="en-US" sz="2000" dirty="0" smtClean="0">
                <a:latin typeface="Times New Roman" pitchFamily="18" charset="0"/>
                <a:cs typeface="Times New Roman" pitchFamily="18" charset="0"/>
              </a:rPr>
              <a:t>, side chains and secondary functional groups are named in alphabetical order.</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90600"/>
            <a:ext cx="8610600" cy="2400657"/>
          </a:xfrm>
          <a:prstGeom prst="rect">
            <a:avLst/>
          </a:prstGeom>
        </p:spPr>
        <p:txBody>
          <a:bodyPr wrap="square">
            <a:spAutoFit/>
          </a:bodyPr>
          <a:lstStyle/>
          <a:p>
            <a:pPr algn="just">
              <a:lnSpc>
                <a:spcPct val="150000"/>
              </a:lnSpc>
            </a:pPr>
            <a:r>
              <a:rPr lang="en-US" sz="2000" dirty="0" smtClean="0">
                <a:latin typeface="Times New Roman" pitchFamily="18" charset="0"/>
                <a:cs typeface="Times New Roman" pitchFamily="18" charset="0"/>
              </a:rPr>
              <a:t>If a molecule contains both carbon-carbon double or triple bonds, the two are treated at par in seeking the lowest number combination. However, if the sum of numbers turns out to be the same starting from either of the carbon chain; then lowest number is given to the C-C double bond. Such compounds are named as </a:t>
            </a:r>
            <a:r>
              <a:rPr lang="en-US" sz="2000" dirty="0" err="1" smtClean="0">
                <a:latin typeface="Times New Roman" pitchFamily="18" charset="0"/>
                <a:cs typeface="Times New Roman" pitchFamily="18" charset="0"/>
              </a:rPr>
              <a:t>alkenynes</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95400"/>
            <a:ext cx="8915400" cy="2400657"/>
          </a:xfrm>
          <a:prstGeom prst="rect">
            <a:avLst/>
          </a:prstGeom>
        </p:spPr>
        <p:txBody>
          <a:bodyPr wrap="square">
            <a:spAutoFit/>
          </a:bodyPr>
          <a:lstStyle/>
          <a:p>
            <a:pPr algn="just">
              <a:lnSpc>
                <a:spcPct val="150000"/>
              </a:lnSpc>
            </a:pPr>
            <a:r>
              <a:rPr lang="en-US" sz="2000" dirty="0" smtClean="0">
                <a:latin typeface="Times New Roman" pitchFamily="18" charset="0"/>
                <a:cs typeface="Times New Roman" pitchFamily="18" charset="0"/>
              </a:rPr>
              <a:t>Hydrocarbons are compounds that contain only carbon and hydrogen. The saturated hydrocarbons contain only single bonds between carbon, atoms. </a:t>
            </a:r>
          </a:p>
          <a:p>
            <a:pPr algn="just">
              <a:lnSpc>
                <a:spcPct val="150000"/>
              </a:lnSpc>
            </a:pPr>
            <a:r>
              <a:rPr lang="en-US" sz="2000" dirty="0" smtClean="0">
                <a:latin typeface="Times New Roman" pitchFamily="18" charset="0"/>
                <a:cs typeface="Times New Roman" pitchFamily="18" charset="0"/>
              </a:rPr>
              <a:t>These are also called </a:t>
            </a:r>
            <a:r>
              <a:rPr lang="en-US" sz="2000" dirty="0" err="1" smtClean="0">
                <a:latin typeface="Times New Roman" pitchFamily="18" charset="0"/>
                <a:cs typeface="Times New Roman" pitchFamily="18" charset="0"/>
              </a:rPr>
              <a:t>paraffins</a:t>
            </a:r>
            <a:r>
              <a:rPr lang="en-US" sz="2000" dirty="0" smtClean="0">
                <a:latin typeface="Times New Roman" pitchFamily="18" charset="0"/>
                <a:cs typeface="Times New Roman" pitchFamily="18" charset="0"/>
              </a:rPr>
              <a:t> (Latin: </a:t>
            </a:r>
            <a:r>
              <a:rPr lang="en-US" sz="2000" i="1" dirty="0" err="1" smtClean="0">
                <a:latin typeface="Times New Roman" pitchFamily="18" charset="0"/>
                <a:cs typeface="Times New Roman" pitchFamily="18" charset="0"/>
              </a:rPr>
              <a:t>parum</a:t>
            </a:r>
            <a:r>
              <a:rPr lang="en-US" sz="2000" i="1" dirty="0" smtClean="0">
                <a:latin typeface="Times New Roman" pitchFamily="18" charset="0"/>
                <a:cs typeface="Times New Roman" pitchFamily="18" charset="0"/>
              </a:rPr>
              <a:t> small, and </a:t>
            </a:r>
            <a:r>
              <a:rPr lang="en-US" sz="2000" i="1" dirty="0" err="1" smtClean="0">
                <a:latin typeface="Times New Roman" pitchFamily="18" charset="0"/>
                <a:cs typeface="Times New Roman" pitchFamily="18" charset="0"/>
              </a:rPr>
              <a:t>affinis</a:t>
            </a:r>
            <a:r>
              <a:rPr lang="en-US" sz="2000" i="1" dirty="0" smtClean="0">
                <a:latin typeface="Times New Roman" pitchFamily="18" charset="0"/>
                <a:cs typeface="Times New Roman" pitchFamily="18" charset="0"/>
              </a:rPr>
              <a:t> affinity) as these are chemically </a:t>
            </a:r>
            <a:r>
              <a:rPr lang="en-US" sz="2000" dirty="0" smtClean="0">
                <a:latin typeface="Times New Roman" pitchFamily="18" charset="0"/>
                <a:cs typeface="Times New Roman" pitchFamily="18" charset="0"/>
              </a:rPr>
              <a:t>less reactive </a:t>
            </a:r>
          </a:p>
          <a:p>
            <a:pPr algn="just">
              <a:lnSpc>
                <a:spcPct val="150000"/>
              </a:lnSpc>
            </a:pPr>
            <a:r>
              <a:rPr lang="en-US" sz="2000" dirty="0" smtClean="0">
                <a:latin typeface="Times New Roman" pitchFamily="18" charset="0"/>
                <a:cs typeface="Times New Roman" pitchFamily="18" charset="0"/>
              </a:rPr>
              <a:t>They are represented by the general formula C</a:t>
            </a:r>
            <a:r>
              <a:rPr lang="en-US" sz="2000" baseline="-25000" dirty="0" smtClean="0">
                <a:latin typeface="Times New Roman" pitchFamily="18" charset="0"/>
                <a:cs typeface="Times New Roman" pitchFamily="18" charset="0"/>
              </a:rPr>
              <a:t>n</a:t>
            </a:r>
            <a:r>
              <a:rPr lang="en-US" sz="2000" dirty="0" smtClean="0">
                <a:latin typeface="Times New Roman" pitchFamily="18" charset="0"/>
                <a:cs typeface="Times New Roman" pitchFamily="18" charset="0"/>
              </a:rPr>
              <a:t>H</a:t>
            </a:r>
            <a:r>
              <a:rPr lang="en-US" sz="2000" baseline="-25000" dirty="0" smtClean="0">
                <a:latin typeface="Times New Roman" pitchFamily="18" charset="0"/>
                <a:cs typeface="Times New Roman" pitchFamily="18" charset="0"/>
              </a:rPr>
              <a:t>2n+2</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
        <p:nvSpPr>
          <p:cNvPr id="3" name="Rectangle 2"/>
          <p:cNvSpPr/>
          <p:nvPr/>
        </p:nvSpPr>
        <p:spPr>
          <a:xfrm>
            <a:off x="228600" y="304800"/>
            <a:ext cx="2999732" cy="400110"/>
          </a:xfrm>
          <a:prstGeom prst="rect">
            <a:avLst/>
          </a:prstGeom>
        </p:spPr>
        <p:txBody>
          <a:bodyPr wrap="none">
            <a:spAutoFit/>
          </a:bodyPr>
          <a:lstStyle/>
          <a:p>
            <a:r>
              <a:rPr lang="en-US" sz="2000" b="1" dirty="0" smtClean="0">
                <a:solidFill>
                  <a:srgbClr val="FF0000"/>
                </a:solidFill>
                <a:latin typeface="Times New Roman" pitchFamily="18" charset="0"/>
                <a:cs typeface="Times New Roman" pitchFamily="18" charset="0"/>
              </a:rPr>
              <a:t>Saturated hydrocarbons: </a:t>
            </a:r>
            <a:endParaRPr lang="en-US" sz="2000" b="1" dirty="0">
              <a:solidFill>
                <a:srgbClr val="FF0000"/>
              </a:solidFill>
            </a:endParaRPr>
          </a:p>
        </p:txBody>
      </p:sp>
      <p:pic>
        <p:nvPicPr>
          <p:cNvPr id="57346" name="Picture 2"/>
          <p:cNvPicPr>
            <a:picLocks noChangeAspect="1" noChangeArrowheads="1"/>
          </p:cNvPicPr>
          <p:nvPr/>
        </p:nvPicPr>
        <p:blipFill>
          <a:blip r:embed="rId2"/>
          <a:srcRect/>
          <a:stretch>
            <a:fillRect/>
          </a:stretch>
        </p:blipFill>
        <p:spPr bwMode="auto">
          <a:xfrm>
            <a:off x="2743200" y="3743325"/>
            <a:ext cx="4191000" cy="30384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1015663"/>
          </a:xfrm>
          <a:prstGeom prst="rect">
            <a:avLst/>
          </a:prstGeom>
        </p:spPr>
        <p:txBody>
          <a:bodyPr wrap="square">
            <a:spAutoFit/>
          </a:bodyPr>
          <a:lstStyle/>
          <a:p>
            <a:pPr algn="just">
              <a:lnSpc>
                <a:spcPct val="150000"/>
              </a:lnSpc>
            </a:pPr>
            <a:r>
              <a:rPr lang="en-US" sz="2000" b="1" dirty="0" smtClean="0">
                <a:solidFill>
                  <a:srgbClr val="FF0000"/>
                </a:solidFill>
                <a:latin typeface="Times New Roman" pitchFamily="18" charset="0"/>
                <a:cs typeface="Times New Roman" pitchFamily="18" charset="0"/>
              </a:rPr>
              <a:t>(a) Prefix </a:t>
            </a:r>
            <a:r>
              <a:rPr lang="en-US" sz="2000" b="1" i="1" dirty="0" smtClean="0">
                <a:solidFill>
                  <a:srgbClr val="FF0000"/>
                </a:solidFill>
                <a:latin typeface="Times New Roman" pitchFamily="18" charset="0"/>
                <a:cs typeface="Times New Roman" pitchFamily="18" charset="0"/>
              </a:rPr>
              <a:t>n- </a:t>
            </a:r>
            <a:r>
              <a:rPr lang="en-US" sz="2000" i="1" dirty="0" smtClean="0">
                <a:latin typeface="Times New Roman" pitchFamily="18" charset="0"/>
                <a:cs typeface="Times New Roman" pitchFamily="18" charset="0"/>
              </a:rPr>
              <a:t>is used for those </a:t>
            </a:r>
            <a:r>
              <a:rPr lang="en-US" sz="2000" i="1" dirty="0" err="1" smtClean="0">
                <a:latin typeface="Times New Roman" pitchFamily="18" charset="0"/>
                <a:cs typeface="Times New Roman" pitchFamily="18" charset="0"/>
              </a:rPr>
              <a:t>paraffins</a:t>
            </a:r>
            <a:r>
              <a:rPr lang="en-US" sz="2000" i="1" dirty="0" smtClean="0">
                <a:latin typeface="Times New Roman" pitchFamily="18" charset="0"/>
                <a:cs typeface="Times New Roman" pitchFamily="18" charset="0"/>
              </a:rPr>
              <a:t> in which all the </a:t>
            </a:r>
            <a:r>
              <a:rPr lang="en-US" sz="2000" dirty="0" smtClean="0">
                <a:latin typeface="Times New Roman" pitchFamily="18" charset="0"/>
                <a:cs typeface="Times New Roman" pitchFamily="18" charset="0"/>
              </a:rPr>
              <a:t>carbon atoms are in one continuous chain. The prefix n-stands for normal or straight chain.</a:t>
            </a:r>
            <a:endParaRPr lang="en-US" sz="2000" dirty="0">
              <a:latin typeface="Times New Roman" pitchFamily="18" charset="0"/>
              <a:cs typeface="Times New Roman" pitchFamily="18" charset="0"/>
            </a:endParaRPr>
          </a:p>
        </p:txBody>
      </p:sp>
      <p:sp>
        <p:nvSpPr>
          <p:cNvPr id="3" name="Rectangle 2"/>
          <p:cNvSpPr/>
          <p:nvPr/>
        </p:nvSpPr>
        <p:spPr>
          <a:xfrm>
            <a:off x="228600" y="2108537"/>
            <a:ext cx="8686800" cy="1015663"/>
          </a:xfrm>
          <a:prstGeom prst="rect">
            <a:avLst/>
          </a:prstGeom>
        </p:spPr>
        <p:txBody>
          <a:bodyPr wrap="square">
            <a:spAutoFit/>
          </a:bodyPr>
          <a:lstStyle/>
          <a:p>
            <a:pPr algn="just">
              <a:lnSpc>
                <a:spcPct val="150000"/>
              </a:lnSpc>
            </a:pPr>
            <a:r>
              <a:rPr lang="en-US" sz="2000" b="1" dirty="0" smtClean="0">
                <a:solidFill>
                  <a:srgbClr val="FF0000"/>
                </a:solidFill>
                <a:latin typeface="Times New Roman" pitchFamily="18" charset="0"/>
                <a:cs typeface="Times New Roman" pitchFamily="18" charset="0"/>
              </a:rPr>
              <a:t>(b) Prefix </a:t>
            </a:r>
            <a:r>
              <a:rPr lang="en-US" sz="2000" b="1" dirty="0" err="1" smtClean="0">
                <a:solidFill>
                  <a:srgbClr val="FF0000"/>
                </a:solidFill>
                <a:latin typeface="Times New Roman" pitchFamily="18" charset="0"/>
                <a:cs typeface="Times New Roman" pitchFamily="18" charset="0"/>
              </a:rPr>
              <a:t>iso</a:t>
            </a:r>
            <a:r>
              <a:rPr lang="en-US" sz="2000" b="1" dirty="0" smtClean="0">
                <a:solidFill>
                  <a:srgbClr val="FF000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is used for those </a:t>
            </a:r>
            <a:r>
              <a:rPr lang="en-US" sz="2000" dirty="0" err="1" smtClean="0">
                <a:latin typeface="Times New Roman" pitchFamily="18" charset="0"/>
                <a:cs typeface="Times New Roman" pitchFamily="18" charset="0"/>
              </a:rPr>
              <a:t>paraffins</a:t>
            </a:r>
            <a:r>
              <a:rPr lang="en-US" sz="2000" dirty="0" smtClean="0">
                <a:latin typeface="Times New Roman" pitchFamily="18" charset="0"/>
                <a:cs typeface="Times New Roman" pitchFamily="18" charset="0"/>
              </a:rPr>
              <a:t> in which methyl group is attached to the second last carbon atom or the continuous chain.</a:t>
            </a:r>
            <a:endParaRPr lang="en-US" sz="2000" dirty="0">
              <a:latin typeface="Times New Roman" pitchFamily="18" charset="0"/>
              <a:cs typeface="Times New Roman" pitchFamily="18" charset="0"/>
            </a:endParaRPr>
          </a:p>
        </p:txBody>
      </p:sp>
      <p:sp>
        <p:nvSpPr>
          <p:cNvPr id="4" name="Rectangle 3"/>
          <p:cNvSpPr/>
          <p:nvPr/>
        </p:nvSpPr>
        <p:spPr>
          <a:xfrm>
            <a:off x="152400" y="4267200"/>
            <a:ext cx="8915400" cy="1015663"/>
          </a:xfrm>
          <a:prstGeom prst="rect">
            <a:avLst/>
          </a:prstGeom>
        </p:spPr>
        <p:txBody>
          <a:bodyPr wrap="square">
            <a:spAutoFit/>
          </a:bodyPr>
          <a:lstStyle/>
          <a:p>
            <a:pPr algn="just">
              <a:lnSpc>
                <a:spcPct val="150000"/>
              </a:lnSpc>
            </a:pPr>
            <a:r>
              <a:rPr lang="en-US" sz="2000" b="1" dirty="0" smtClean="0">
                <a:solidFill>
                  <a:srgbClr val="FF0000"/>
                </a:solidFill>
                <a:latin typeface="Times New Roman" pitchFamily="18" charset="0"/>
                <a:cs typeface="Times New Roman" pitchFamily="18" charset="0"/>
              </a:rPr>
              <a:t>(c) Prefix neo- </a:t>
            </a:r>
            <a:r>
              <a:rPr lang="en-US" sz="2000" dirty="0" smtClean="0">
                <a:latin typeface="Times New Roman" pitchFamily="18" charset="0"/>
                <a:cs typeface="Times New Roman" pitchFamily="18" charset="0"/>
              </a:rPr>
              <a:t>is used for those </a:t>
            </a:r>
            <a:r>
              <a:rPr lang="en-US" sz="2000" dirty="0" err="1" smtClean="0">
                <a:latin typeface="Times New Roman" pitchFamily="18" charset="0"/>
                <a:cs typeface="Times New Roman" pitchFamily="18" charset="0"/>
              </a:rPr>
              <a:t>paraffins</a:t>
            </a:r>
            <a:r>
              <a:rPr lang="en-US" sz="2000" dirty="0" smtClean="0">
                <a:latin typeface="Times New Roman" pitchFamily="18" charset="0"/>
                <a:cs typeface="Times New Roman" pitchFamily="18" charset="0"/>
              </a:rPr>
              <a:t> in which two methyl groups are attached to the second last carbon atom of the continuous chain.</a:t>
            </a:r>
            <a:endParaRPr lang="en-US" sz="2000" dirty="0">
              <a:latin typeface="Times New Roman" pitchFamily="18" charset="0"/>
              <a:cs typeface="Times New Roman" pitchFamily="18" charset="0"/>
            </a:endParaRPr>
          </a:p>
        </p:txBody>
      </p:sp>
      <p:grpSp>
        <p:nvGrpSpPr>
          <p:cNvPr id="7" name="Group 6"/>
          <p:cNvGrpSpPr/>
          <p:nvPr/>
        </p:nvGrpSpPr>
        <p:grpSpPr>
          <a:xfrm>
            <a:off x="1447800" y="1447800"/>
            <a:ext cx="6391275" cy="533400"/>
            <a:chOff x="1524000" y="1600200"/>
            <a:chExt cx="6391275" cy="533400"/>
          </a:xfrm>
        </p:grpSpPr>
        <p:pic>
          <p:nvPicPr>
            <p:cNvPr id="58370" name="Picture 2"/>
            <p:cNvPicPr>
              <a:picLocks noChangeAspect="1" noChangeArrowheads="1"/>
            </p:cNvPicPr>
            <p:nvPr/>
          </p:nvPicPr>
          <p:blipFill>
            <a:blip r:embed="rId2"/>
            <a:srcRect b="48936"/>
            <a:stretch>
              <a:fillRect/>
            </a:stretch>
          </p:blipFill>
          <p:spPr bwMode="auto">
            <a:xfrm>
              <a:off x="1524000" y="1676400"/>
              <a:ext cx="3571875" cy="457200"/>
            </a:xfrm>
            <a:prstGeom prst="rect">
              <a:avLst/>
            </a:prstGeom>
            <a:noFill/>
            <a:ln w="9525">
              <a:noFill/>
              <a:miter lim="800000"/>
              <a:headEnd/>
              <a:tailEnd/>
            </a:ln>
            <a:effectLst/>
          </p:spPr>
        </p:pic>
        <p:pic>
          <p:nvPicPr>
            <p:cNvPr id="58371" name="Picture 3"/>
            <p:cNvPicPr>
              <a:picLocks noChangeAspect="1" noChangeArrowheads="1"/>
            </p:cNvPicPr>
            <p:nvPr/>
          </p:nvPicPr>
          <p:blipFill>
            <a:blip r:embed="rId2"/>
            <a:srcRect l="21334" t="41489"/>
            <a:stretch>
              <a:fillRect/>
            </a:stretch>
          </p:blipFill>
          <p:spPr bwMode="auto">
            <a:xfrm>
              <a:off x="5105400" y="1600200"/>
              <a:ext cx="2809875" cy="523875"/>
            </a:xfrm>
            <a:prstGeom prst="rect">
              <a:avLst/>
            </a:prstGeom>
            <a:noFill/>
            <a:ln w="9525">
              <a:noFill/>
              <a:miter lim="800000"/>
              <a:headEnd/>
              <a:tailEnd/>
            </a:ln>
            <a:effectLst/>
          </p:spPr>
        </p:pic>
      </p:grpSp>
      <p:grpSp>
        <p:nvGrpSpPr>
          <p:cNvPr id="11" name="Group 10"/>
          <p:cNvGrpSpPr/>
          <p:nvPr/>
        </p:nvGrpSpPr>
        <p:grpSpPr>
          <a:xfrm>
            <a:off x="304800" y="3124200"/>
            <a:ext cx="8572500" cy="1104900"/>
            <a:chOff x="304800" y="3467100"/>
            <a:chExt cx="8572500" cy="1104900"/>
          </a:xfrm>
        </p:grpSpPr>
        <p:pic>
          <p:nvPicPr>
            <p:cNvPr id="58372" name="Picture 4"/>
            <p:cNvPicPr>
              <a:picLocks noChangeAspect="1" noChangeArrowheads="1"/>
            </p:cNvPicPr>
            <p:nvPr/>
          </p:nvPicPr>
          <p:blipFill>
            <a:blip r:embed="rId3"/>
            <a:srcRect t="6452"/>
            <a:stretch>
              <a:fillRect/>
            </a:stretch>
          </p:blipFill>
          <p:spPr bwMode="auto">
            <a:xfrm>
              <a:off x="304800" y="3467100"/>
              <a:ext cx="3933825" cy="1104900"/>
            </a:xfrm>
            <a:prstGeom prst="rect">
              <a:avLst/>
            </a:prstGeom>
            <a:noFill/>
            <a:ln w="9525">
              <a:noFill/>
              <a:miter lim="800000"/>
              <a:headEnd/>
              <a:tailEnd/>
            </a:ln>
            <a:effectLst/>
          </p:spPr>
        </p:pic>
        <p:pic>
          <p:nvPicPr>
            <p:cNvPr id="58373" name="Picture 5"/>
            <p:cNvPicPr>
              <a:picLocks noChangeAspect="1" noChangeArrowheads="1"/>
            </p:cNvPicPr>
            <p:nvPr/>
          </p:nvPicPr>
          <p:blipFill>
            <a:blip r:embed="rId4"/>
            <a:srcRect/>
            <a:stretch>
              <a:fillRect/>
            </a:stretch>
          </p:blipFill>
          <p:spPr bwMode="auto">
            <a:xfrm>
              <a:off x="4495800" y="3505200"/>
              <a:ext cx="4381500" cy="1047750"/>
            </a:xfrm>
            <a:prstGeom prst="rect">
              <a:avLst/>
            </a:prstGeom>
            <a:noFill/>
            <a:ln w="9525">
              <a:noFill/>
              <a:miter lim="800000"/>
              <a:headEnd/>
              <a:tailEnd/>
            </a:ln>
            <a:effectLst/>
          </p:spPr>
        </p:pic>
      </p:grpSp>
      <p:pic>
        <p:nvPicPr>
          <p:cNvPr id="58374" name="Picture 6"/>
          <p:cNvPicPr>
            <a:picLocks noChangeAspect="1" noChangeArrowheads="1"/>
          </p:cNvPicPr>
          <p:nvPr/>
        </p:nvPicPr>
        <p:blipFill>
          <a:blip r:embed="rId5"/>
          <a:srcRect/>
          <a:stretch>
            <a:fillRect/>
          </a:stretch>
        </p:blipFill>
        <p:spPr bwMode="auto">
          <a:xfrm>
            <a:off x="609600" y="5200650"/>
            <a:ext cx="3667125" cy="1504950"/>
          </a:xfrm>
          <a:prstGeom prst="rect">
            <a:avLst/>
          </a:prstGeom>
          <a:noFill/>
          <a:ln w="9525">
            <a:noFill/>
            <a:miter lim="800000"/>
            <a:headEnd/>
            <a:tailEnd/>
          </a:ln>
          <a:effectLst/>
        </p:spPr>
      </p:pic>
      <p:pic>
        <p:nvPicPr>
          <p:cNvPr id="58375" name="Picture 7"/>
          <p:cNvPicPr>
            <a:picLocks noChangeAspect="1" noChangeArrowheads="1"/>
          </p:cNvPicPr>
          <p:nvPr/>
        </p:nvPicPr>
        <p:blipFill>
          <a:blip r:embed="rId6"/>
          <a:srcRect/>
          <a:stretch>
            <a:fillRect/>
          </a:stretch>
        </p:blipFill>
        <p:spPr bwMode="auto">
          <a:xfrm>
            <a:off x="4591050" y="5257800"/>
            <a:ext cx="4324350" cy="1524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57200"/>
            <a:ext cx="8991600" cy="4247317"/>
          </a:xfrm>
          <a:prstGeom prst="rect">
            <a:avLst/>
          </a:prstGeom>
        </p:spPr>
        <p:txBody>
          <a:bodyPr wrap="square">
            <a:spAutoFit/>
          </a:bodyPr>
          <a:lstStyle/>
          <a:p>
            <a:pPr algn="just">
              <a:lnSpc>
                <a:spcPct val="150000"/>
              </a:lnSpc>
            </a:pPr>
            <a:r>
              <a:rPr lang="en-US" sz="2000" dirty="0" smtClean="0">
                <a:latin typeface="Times New Roman" pitchFamily="18" charset="0"/>
                <a:cs typeface="Times New Roman" pitchFamily="18" charset="0"/>
              </a:rPr>
              <a:t>There are four types of carbons in the carbon chain.</a:t>
            </a:r>
          </a:p>
          <a:p>
            <a:pPr algn="just">
              <a:lnSpc>
                <a:spcPct val="150000"/>
              </a:lnSpc>
            </a:pPr>
            <a:r>
              <a:rPr lang="en-US" sz="2000" b="1" dirty="0" smtClean="0">
                <a:latin typeface="Times New Roman" pitchFamily="18" charset="0"/>
                <a:cs typeface="Times New Roman" pitchFamily="18" charset="0"/>
              </a:rPr>
              <a:t>(</a:t>
            </a:r>
            <a:r>
              <a:rPr lang="en-US" sz="2000" b="1" dirty="0" err="1" smtClean="0">
                <a:latin typeface="Times New Roman" pitchFamily="18" charset="0"/>
                <a:cs typeface="Times New Roman" pitchFamily="18" charset="0"/>
              </a:rPr>
              <a:t>i</a:t>
            </a:r>
            <a:r>
              <a:rPr lang="en-US" sz="2000" b="1" dirty="0" smtClean="0">
                <a:latin typeface="Times New Roman" pitchFamily="18" charset="0"/>
                <a:cs typeface="Times New Roman" pitchFamily="18" charset="0"/>
              </a:rPr>
              <a:t>) Primary carbon: </a:t>
            </a:r>
            <a:r>
              <a:rPr lang="en-US" sz="2000" dirty="0" smtClean="0">
                <a:latin typeface="Times New Roman" pitchFamily="18" charset="0"/>
                <a:cs typeface="Times New Roman" pitchFamily="18" charset="0"/>
              </a:rPr>
              <a:t>A carbon atom attached to one (or no) other carbon atom is termed primary carbon or 1° carbon atom.</a:t>
            </a:r>
          </a:p>
          <a:p>
            <a:pPr algn="just">
              <a:lnSpc>
                <a:spcPct val="150000"/>
              </a:lnSpc>
            </a:pPr>
            <a:r>
              <a:rPr lang="en-US" sz="2000" b="1" dirty="0" smtClean="0">
                <a:latin typeface="Times New Roman" pitchFamily="18" charset="0"/>
                <a:cs typeface="Times New Roman" pitchFamily="18" charset="0"/>
              </a:rPr>
              <a:t>(ii) Secondary carbon: </a:t>
            </a:r>
            <a:r>
              <a:rPr lang="en-US" sz="2000" dirty="0" smtClean="0">
                <a:latin typeface="Times New Roman" pitchFamily="18" charset="0"/>
                <a:cs typeface="Times New Roman" pitchFamily="18" charset="0"/>
              </a:rPr>
              <a:t>A carbon atom attached to two other carbon atoms is termed secondary carbon or 2° carbon atom .</a:t>
            </a:r>
          </a:p>
          <a:p>
            <a:pPr algn="just">
              <a:lnSpc>
                <a:spcPct val="150000"/>
              </a:lnSpc>
            </a:pPr>
            <a:r>
              <a:rPr lang="en-US" sz="2000" b="1" dirty="0" smtClean="0">
                <a:latin typeface="Times New Roman" pitchFamily="18" charset="0"/>
                <a:cs typeface="Times New Roman" pitchFamily="18" charset="0"/>
              </a:rPr>
              <a:t>(iii) Tertiary carbon: </a:t>
            </a:r>
            <a:r>
              <a:rPr lang="en-US" sz="2000" dirty="0" smtClean="0">
                <a:latin typeface="Times New Roman" pitchFamily="18" charset="0"/>
                <a:cs typeface="Times New Roman" pitchFamily="18" charset="0"/>
              </a:rPr>
              <a:t>A carbon atom attached to three other carbon atoms is termed tertiary carbon or 3° carbon atom.</a:t>
            </a:r>
          </a:p>
          <a:p>
            <a:pPr algn="just">
              <a:lnSpc>
                <a:spcPct val="150000"/>
              </a:lnSpc>
            </a:pPr>
            <a:r>
              <a:rPr lang="en-US" sz="2000" b="1" dirty="0" smtClean="0">
                <a:latin typeface="Times New Roman" pitchFamily="18" charset="0"/>
                <a:cs typeface="Times New Roman" pitchFamily="18" charset="0"/>
              </a:rPr>
              <a:t>(iv) Quaternary carbon: </a:t>
            </a:r>
            <a:r>
              <a:rPr lang="en-US" sz="2000" dirty="0" smtClean="0">
                <a:latin typeface="Times New Roman" pitchFamily="18" charset="0"/>
                <a:cs typeface="Times New Roman" pitchFamily="18" charset="0"/>
              </a:rPr>
              <a:t>A carbon atom attached to four other carbon atoms is termed quaternary carbon or 4° carbon atom.</a:t>
            </a:r>
            <a:endParaRPr lang="en-US" sz="2000" dirty="0">
              <a:latin typeface="Times New Roman" pitchFamily="18" charset="0"/>
              <a:cs typeface="Times New Roman" pitchFamily="18" charset="0"/>
            </a:endParaRPr>
          </a:p>
        </p:txBody>
      </p:sp>
      <p:pic>
        <p:nvPicPr>
          <p:cNvPr id="59394" name="Picture 2"/>
          <p:cNvPicPr>
            <a:picLocks noChangeAspect="1" noChangeArrowheads="1"/>
          </p:cNvPicPr>
          <p:nvPr/>
        </p:nvPicPr>
        <p:blipFill>
          <a:blip r:embed="rId2"/>
          <a:srcRect b="-2203"/>
          <a:stretch>
            <a:fillRect/>
          </a:stretch>
        </p:blipFill>
        <p:spPr bwMode="auto">
          <a:xfrm>
            <a:off x="2133600" y="4648200"/>
            <a:ext cx="4924425" cy="2209800"/>
          </a:xfrm>
          <a:prstGeom prst="rect">
            <a:avLst/>
          </a:prstGeom>
          <a:noFill/>
          <a:ln w="9525">
            <a:noFill/>
            <a:miter lim="800000"/>
            <a:headEnd/>
            <a:tailEnd/>
          </a:ln>
          <a:effectLst/>
        </p:spPr>
      </p:pic>
      <p:sp>
        <p:nvSpPr>
          <p:cNvPr id="4" name="Rectangle 3"/>
          <p:cNvSpPr/>
          <p:nvPr/>
        </p:nvSpPr>
        <p:spPr>
          <a:xfrm>
            <a:off x="152400" y="71735"/>
            <a:ext cx="7440498" cy="461665"/>
          </a:xfrm>
          <a:prstGeom prst="rect">
            <a:avLst/>
          </a:prstGeom>
        </p:spPr>
        <p:txBody>
          <a:bodyPr wrap="none">
            <a:spAutoFit/>
          </a:bodyPr>
          <a:lstStyle/>
          <a:p>
            <a:r>
              <a:rPr lang="en-US" sz="2400" b="1" dirty="0" smtClean="0">
                <a:solidFill>
                  <a:srgbClr val="FF0000"/>
                </a:solidFill>
                <a:latin typeface="Times New Roman" pitchFamily="18" charset="0"/>
                <a:cs typeface="Times New Roman" pitchFamily="18" charset="0"/>
              </a:rPr>
              <a:t>Primary , secondary, tertiary and quaternary carbons: </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229600" cy="1883657"/>
          </a:xfrm>
          <a:prstGeom prst="rect">
            <a:avLst/>
          </a:prstGeom>
        </p:spPr>
        <p:txBody>
          <a:bodyPr wrap="square">
            <a:spAutoFit/>
          </a:bodyPr>
          <a:lstStyle/>
          <a:p>
            <a:pPr algn="just">
              <a:lnSpc>
                <a:spcPct val="150000"/>
              </a:lnSpc>
              <a:buFont typeface="Wingdings" pitchFamily="2" charset="2"/>
              <a:buChar char="Ø"/>
            </a:pPr>
            <a:r>
              <a:rPr lang="en-US" sz="2000" dirty="0" smtClean="0">
                <a:latin typeface="Times New Roman" pitchFamily="18" charset="0"/>
                <a:cs typeface="Times New Roman" pitchFamily="18" charset="0"/>
              </a:rPr>
              <a:t>Normal hydrocarbons contain either only primary or both primary and secondary carbon atoms. No branching is present.</a:t>
            </a:r>
          </a:p>
          <a:p>
            <a:pPr algn="just">
              <a:lnSpc>
                <a:spcPct val="150000"/>
              </a:lnSpc>
              <a:buFont typeface="Wingdings" pitchFamily="2" charset="2"/>
              <a:buChar char="Ø"/>
            </a:pPr>
            <a:r>
              <a:rPr lang="en-US" sz="2000" dirty="0" err="1" smtClean="0">
                <a:latin typeface="Times New Roman" pitchFamily="18" charset="0"/>
                <a:cs typeface="Times New Roman" pitchFamily="18" charset="0"/>
              </a:rPr>
              <a:t>Iso</a:t>
            </a:r>
            <a:r>
              <a:rPr lang="en-US" sz="2000" dirty="0" smtClean="0">
                <a:latin typeface="Times New Roman" pitchFamily="18" charset="0"/>
                <a:cs typeface="Times New Roman" pitchFamily="18" charset="0"/>
              </a:rPr>
              <a:t>-hydrocarbons contain a tertiary carbon atom, </a:t>
            </a:r>
            <a:r>
              <a:rPr lang="en-US" sz="2000" i="1" dirty="0" smtClean="0">
                <a:latin typeface="Times New Roman" pitchFamily="18" charset="0"/>
                <a:cs typeface="Times New Roman" pitchFamily="18" charset="0"/>
              </a:rPr>
              <a:t>i.e. </a:t>
            </a:r>
            <a:r>
              <a:rPr lang="en-US" sz="2000" dirty="0" smtClean="0">
                <a:latin typeface="Times New Roman" pitchFamily="18" charset="0"/>
                <a:cs typeface="Times New Roman" pitchFamily="18" charset="0"/>
              </a:rPr>
              <a:t>(CH</a:t>
            </a:r>
            <a:r>
              <a:rPr lang="en-US" sz="2000" baseline="-25000" dirty="0" smtClean="0">
                <a:latin typeface="Times New Roman" pitchFamily="18" charset="0"/>
                <a:cs typeface="Times New Roman" pitchFamily="18" charset="0"/>
              </a:rPr>
              <a:t>3</a:t>
            </a:r>
            <a:r>
              <a:rPr lang="en-US" sz="2000" dirty="0" smtClean="0">
                <a:latin typeface="Times New Roman" pitchFamily="18" charset="0"/>
                <a:cs typeface="Times New Roman" pitchFamily="18" charset="0"/>
              </a:rPr>
              <a:t>)</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CH-.</a:t>
            </a:r>
          </a:p>
          <a:p>
            <a:pPr algn="just">
              <a:lnSpc>
                <a:spcPct val="150000"/>
              </a:lnSpc>
              <a:buFont typeface="Wingdings" pitchFamily="2" charset="2"/>
              <a:buChar char="Ø"/>
            </a:pPr>
            <a:r>
              <a:rPr lang="pt-BR" sz="2000" dirty="0" smtClean="0">
                <a:latin typeface="Times New Roman" pitchFamily="18" charset="0"/>
                <a:cs typeface="Times New Roman" pitchFamily="18" charset="0"/>
              </a:rPr>
              <a:t>Neo-hydrocarbons contain a quaternary carbon atom, </a:t>
            </a:r>
            <a:r>
              <a:rPr lang="en-US" sz="2000" i="1" dirty="0" smtClean="0">
                <a:latin typeface="Times New Roman" pitchFamily="18" charset="0"/>
                <a:cs typeface="Times New Roman" pitchFamily="18" charset="0"/>
              </a:rPr>
              <a:t>i.e., </a:t>
            </a:r>
            <a:r>
              <a:rPr lang="en-US" sz="2000" dirty="0" smtClean="0">
                <a:latin typeface="Times New Roman" pitchFamily="18" charset="0"/>
                <a:cs typeface="Times New Roman" pitchFamily="18" charset="0"/>
              </a:rPr>
              <a:t>(CH</a:t>
            </a:r>
            <a:r>
              <a:rPr lang="en-US" sz="2000" baseline="-25000" dirty="0" smtClean="0">
                <a:latin typeface="Times New Roman" pitchFamily="18" charset="0"/>
                <a:cs typeface="Times New Roman" pitchFamily="18" charset="0"/>
              </a:rPr>
              <a:t>3</a:t>
            </a:r>
            <a:r>
              <a:rPr lang="en-US" sz="2000" dirty="0" smtClean="0">
                <a:latin typeface="Times New Roman" pitchFamily="18" charset="0"/>
                <a:cs typeface="Times New Roman" pitchFamily="18" charset="0"/>
              </a:rPr>
              <a:t>)</a:t>
            </a:r>
            <a:r>
              <a:rPr lang="en-US" sz="2000" baseline="-25000" dirty="0" smtClean="0">
                <a:latin typeface="Times New Roman" pitchFamily="18" charset="0"/>
                <a:cs typeface="Times New Roman" pitchFamily="18" charset="0"/>
              </a:rPr>
              <a:t>3</a:t>
            </a:r>
            <a:r>
              <a:rPr lang="en-US" sz="2000" dirty="0" smtClean="0">
                <a:latin typeface="Times New Roman" pitchFamily="18" charset="0"/>
                <a:cs typeface="Times New Roman" pitchFamily="18" charset="0"/>
              </a:rPr>
              <a:t>C-</a:t>
            </a:r>
            <a:r>
              <a:rPr lang="en-US" sz="2000" i="1"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3" name="Rectangle 2"/>
          <p:cNvSpPr/>
          <p:nvPr/>
        </p:nvSpPr>
        <p:spPr>
          <a:xfrm>
            <a:off x="304800" y="3429000"/>
            <a:ext cx="8382000" cy="1015663"/>
          </a:xfrm>
          <a:prstGeom prst="rect">
            <a:avLst/>
          </a:prstGeom>
        </p:spPr>
        <p:txBody>
          <a:bodyPr wrap="square">
            <a:spAutoFit/>
          </a:bodyPr>
          <a:lstStyle/>
          <a:p>
            <a:pPr algn="just"/>
            <a:r>
              <a:rPr lang="en-US" sz="2000" dirty="0" smtClean="0">
                <a:latin typeface="Times New Roman" pitchFamily="18" charset="0"/>
                <a:cs typeface="Times New Roman" pitchFamily="18" charset="0"/>
              </a:rPr>
              <a:t>These are univalent groups or radicals obtained by the removal of one hydrogen atom from a molecule of a paraffin. The symbol </a:t>
            </a:r>
            <a:r>
              <a:rPr lang="en-US" sz="2000" i="1" dirty="0" smtClean="0">
                <a:latin typeface="Times New Roman" pitchFamily="18" charset="0"/>
                <a:cs typeface="Times New Roman" pitchFamily="18" charset="0"/>
              </a:rPr>
              <a:t>'R' is often used to - </a:t>
            </a:r>
            <a:r>
              <a:rPr lang="en-US" sz="2000" dirty="0" smtClean="0">
                <a:latin typeface="Times New Roman" pitchFamily="18" charset="0"/>
                <a:cs typeface="Times New Roman" pitchFamily="18" charset="0"/>
              </a:rPr>
              <a:t>represent an alkyl group.</a:t>
            </a:r>
            <a:endParaRPr lang="en-US" sz="2000" dirty="0">
              <a:latin typeface="Times New Roman" pitchFamily="18" charset="0"/>
              <a:cs typeface="Times New Roman" pitchFamily="18" charset="0"/>
            </a:endParaRPr>
          </a:p>
        </p:txBody>
      </p:sp>
      <p:sp>
        <p:nvSpPr>
          <p:cNvPr id="4" name="Rectangle 3"/>
          <p:cNvSpPr/>
          <p:nvPr/>
        </p:nvSpPr>
        <p:spPr>
          <a:xfrm>
            <a:off x="228600" y="2743200"/>
            <a:ext cx="1746184" cy="400110"/>
          </a:xfrm>
          <a:prstGeom prst="rect">
            <a:avLst/>
          </a:prstGeom>
        </p:spPr>
        <p:txBody>
          <a:bodyPr wrap="none">
            <a:spAutoFit/>
          </a:bodyPr>
          <a:lstStyle/>
          <a:p>
            <a:r>
              <a:rPr lang="en-US" sz="2000" b="1" dirty="0" smtClean="0">
                <a:solidFill>
                  <a:srgbClr val="FF0000"/>
                </a:solidFill>
                <a:latin typeface="Times New Roman" pitchFamily="18" charset="0"/>
                <a:cs typeface="Times New Roman" pitchFamily="18" charset="0"/>
              </a:rPr>
              <a:t>Alkyl groups: </a:t>
            </a:r>
            <a:endParaRPr lang="en-US" sz="2000" b="1" dirty="0">
              <a:solidFill>
                <a:srgbClr val="FF0000"/>
              </a:solidFill>
              <a:latin typeface="Times New Roman" pitchFamily="18" charset="0"/>
              <a:cs typeface="Times New Roman" pitchFamily="18" charset="0"/>
            </a:endParaRPr>
          </a:p>
        </p:txBody>
      </p:sp>
      <p:pic>
        <p:nvPicPr>
          <p:cNvPr id="60418" name="Picture 2"/>
          <p:cNvPicPr>
            <a:picLocks noChangeAspect="1" noChangeArrowheads="1"/>
          </p:cNvPicPr>
          <p:nvPr/>
        </p:nvPicPr>
        <p:blipFill>
          <a:blip r:embed="rId2"/>
          <a:srcRect/>
          <a:stretch>
            <a:fillRect/>
          </a:stretch>
        </p:blipFill>
        <p:spPr bwMode="auto">
          <a:xfrm>
            <a:off x="2133600" y="4495800"/>
            <a:ext cx="4467225" cy="619125"/>
          </a:xfrm>
          <a:prstGeom prst="rect">
            <a:avLst/>
          </a:prstGeom>
          <a:noFill/>
          <a:ln w="9525">
            <a:noFill/>
            <a:miter lim="800000"/>
            <a:headEnd/>
            <a:tailEnd/>
          </a:ln>
          <a:effectLst/>
        </p:spPr>
      </p:pic>
      <p:pic>
        <p:nvPicPr>
          <p:cNvPr id="60419" name="Picture 3"/>
          <p:cNvPicPr>
            <a:picLocks noChangeAspect="1" noChangeArrowheads="1"/>
          </p:cNvPicPr>
          <p:nvPr/>
        </p:nvPicPr>
        <p:blipFill>
          <a:blip r:embed="rId3"/>
          <a:srcRect/>
          <a:stretch>
            <a:fillRect/>
          </a:stretch>
        </p:blipFill>
        <p:spPr bwMode="auto">
          <a:xfrm>
            <a:off x="2514600" y="5133975"/>
            <a:ext cx="4819650" cy="1571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6600" y="304800"/>
            <a:ext cx="2155975" cy="461665"/>
          </a:xfrm>
          <a:prstGeom prst="rect">
            <a:avLst/>
          </a:prstGeom>
        </p:spPr>
        <p:txBody>
          <a:bodyPr wrap="none">
            <a:spAutoFit/>
          </a:bodyPr>
          <a:lstStyle/>
          <a:p>
            <a:r>
              <a:rPr lang="en-US" sz="2400" b="1" dirty="0" smtClean="0">
                <a:solidFill>
                  <a:srgbClr val="FF0000"/>
                </a:solidFill>
                <a:latin typeface="Times New Roman" pitchFamily="18" charset="0"/>
                <a:cs typeface="Times New Roman" pitchFamily="18" charset="0"/>
              </a:rPr>
              <a:t>IUPAC System</a:t>
            </a:r>
            <a:endParaRPr lang="en-US" sz="2400" b="1" dirty="0">
              <a:solidFill>
                <a:srgbClr val="FF0000"/>
              </a:solidFill>
              <a:latin typeface="Times New Roman" pitchFamily="18" charset="0"/>
              <a:cs typeface="Times New Roman" pitchFamily="18" charset="0"/>
            </a:endParaRPr>
          </a:p>
        </p:txBody>
      </p:sp>
      <p:sp>
        <p:nvSpPr>
          <p:cNvPr id="3" name="Rectangle 2"/>
          <p:cNvSpPr/>
          <p:nvPr/>
        </p:nvSpPr>
        <p:spPr>
          <a:xfrm>
            <a:off x="381000" y="1295400"/>
            <a:ext cx="7772400" cy="400110"/>
          </a:xfrm>
          <a:prstGeom prst="rect">
            <a:avLst/>
          </a:prstGeom>
        </p:spPr>
        <p:txBody>
          <a:bodyPr wrap="square">
            <a:spAutoFit/>
          </a:bodyPr>
          <a:lstStyle/>
          <a:p>
            <a:pPr>
              <a:buFont typeface="Wingdings" pitchFamily="2" charset="2"/>
              <a:buChar char="Ø"/>
            </a:pPr>
            <a:r>
              <a:rPr lang="en-US" sz="2000" dirty="0" smtClean="0">
                <a:latin typeface="Times New Roman" pitchFamily="18" charset="0"/>
                <a:cs typeface="Times New Roman" pitchFamily="18" charset="0"/>
              </a:rPr>
              <a:t>IUPAC: International Union of Pure and Applied Chemistry</a:t>
            </a:r>
            <a:endParaRPr lang="en-US" sz="2000" dirty="0">
              <a:latin typeface="Times New Roman" pitchFamily="18" charset="0"/>
              <a:cs typeface="Times New Roman" pitchFamily="18" charset="0"/>
            </a:endParaRPr>
          </a:p>
        </p:txBody>
      </p:sp>
      <p:sp>
        <p:nvSpPr>
          <p:cNvPr id="4" name="Rectangle 3"/>
          <p:cNvSpPr/>
          <p:nvPr/>
        </p:nvSpPr>
        <p:spPr>
          <a:xfrm>
            <a:off x="381000" y="1981200"/>
            <a:ext cx="8229600" cy="3785652"/>
          </a:xfrm>
          <a:prstGeom prst="rect">
            <a:avLst/>
          </a:prstGeom>
        </p:spPr>
        <p:txBody>
          <a:bodyPr wrap="square">
            <a:spAutoFit/>
          </a:bodyPr>
          <a:lstStyle/>
          <a:p>
            <a:pPr algn="just">
              <a:lnSpc>
                <a:spcPct val="150000"/>
              </a:lnSpc>
            </a:pPr>
            <a:r>
              <a:rPr lang="en-US" sz="2000" dirty="0" smtClean="0">
                <a:latin typeface="Times New Roman" pitchFamily="18" charset="0"/>
                <a:cs typeface="Times New Roman" pitchFamily="18" charset="0"/>
              </a:rPr>
              <a:t>For naming simple aliphatic compounds, the normal saturated hydrocarbons have been considered as the parent compounds and the other compounds as their derivatives obtained by the replacement of one or more hydrogen atoms with various functional groups. Each systematic name has two or three of the following parts:</a:t>
            </a:r>
          </a:p>
          <a:p>
            <a:pPr marL="514350" indent="-514350" algn="just">
              <a:lnSpc>
                <a:spcPct val="150000"/>
              </a:lnSpc>
              <a:buAutoNum type="romanLcParenBoth"/>
            </a:pPr>
            <a:r>
              <a:rPr lang="en-US" sz="2000" dirty="0" smtClean="0">
                <a:solidFill>
                  <a:srgbClr val="3333FF"/>
                </a:solidFill>
                <a:latin typeface="Times New Roman" pitchFamily="18" charset="0"/>
                <a:cs typeface="Times New Roman" pitchFamily="18" charset="0"/>
              </a:rPr>
              <a:t>Root word,</a:t>
            </a:r>
          </a:p>
          <a:p>
            <a:pPr marL="514350" indent="-514350" algn="just">
              <a:lnSpc>
                <a:spcPct val="150000"/>
              </a:lnSpc>
              <a:buAutoNum type="romanLcParenBoth"/>
            </a:pPr>
            <a:r>
              <a:rPr lang="en-US" sz="2000" dirty="0" smtClean="0">
                <a:solidFill>
                  <a:srgbClr val="3333FF"/>
                </a:solidFill>
                <a:latin typeface="Times New Roman" pitchFamily="18" charset="0"/>
                <a:cs typeface="Times New Roman" pitchFamily="18" charset="0"/>
              </a:rPr>
              <a:t> Primary suffix,</a:t>
            </a:r>
          </a:p>
          <a:p>
            <a:pPr marL="514350" indent="-514350" algn="just">
              <a:lnSpc>
                <a:spcPct val="150000"/>
              </a:lnSpc>
              <a:buAutoNum type="romanLcParenBoth"/>
            </a:pPr>
            <a:r>
              <a:rPr lang="en-US" sz="2000" dirty="0" smtClean="0">
                <a:solidFill>
                  <a:srgbClr val="3333FF"/>
                </a:solidFill>
                <a:latin typeface="Times New Roman" pitchFamily="18" charset="0"/>
                <a:cs typeface="Times New Roman" pitchFamily="18" charset="0"/>
              </a:rPr>
              <a:t> Secondary suffix.</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95400"/>
            <a:ext cx="8077200" cy="960328"/>
          </a:xfrm>
          <a:prstGeom prst="rect">
            <a:avLst/>
          </a:prstGeom>
        </p:spPr>
        <p:txBody>
          <a:bodyPr wrap="square">
            <a:spAutoFit/>
          </a:bodyPr>
          <a:lstStyle/>
          <a:p>
            <a:pPr algn="just">
              <a:lnSpc>
                <a:spcPct val="150000"/>
              </a:lnSpc>
            </a:pPr>
            <a:r>
              <a:rPr lang="en-US" sz="2000" dirty="0" smtClean="0">
                <a:latin typeface="Times New Roman" pitchFamily="18" charset="0"/>
                <a:cs typeface="Times New Roman" pitchFamily="18" charset="0"/>
              </a:rPr>
              <a:t>The basic unit is a series of root words which indicate linear or continuous chains of carbon atoms</a:t>
            </a:r>
            <a:endParaRPr lang="en-US" sz="2000" dirty="0">
              <a:latin typeface="Times New Roman" pitchFamily="18" charset="0"/>
              <a:cs typeface="Times New Roman" pitchFamily="18" charset="0"/>
            </a:endParaRPr>
          </a:p>
        </p:txBody>
      </p:sp>
      <p:sp>
        <p:nvSpPr>
          <p:cNvPr id="3" name="Rectangle 2"/>
          <p:cNvSpPr/>
          <p:nvPr/>
        </p:nvSpPr>
        <p:spPr>
          <a:xfrm>
            <a:off x="381000" y="457200"/>
            <a:ext cx="1899879" cy="498663"/>
          </a:xfrm>
          <a:prstGeom prst="rect">
            <a:avLst/>
          </a:prstGeom>
        </p:spPr>
        <p:txBody>
          <a:bodyPr wrap="none">
            <a:spAutoFit/>
          </a:bodyPr>
          <a:lstStyle/>
          <a:p>
            <a:pPr algn="just">
              <a:lnSpc>
                <a:spcPct val="150000"/>
              </a:lnSpc>
            </a:pPr>
            <a:r>
              <a:rPr lang="en-US" sz="2000" b="1" dirty="0" smtClean="0">
                <a:latin typeface="Times New Roman" pitchFamily="18" charset="0"/>
                <a:cs typeface="Times New Roman" pitchFamily="18" charset="0"/>
              </a:rPr>
              <a:t>(</a:t>
            </a:r>
            <a:r>
              <a:rPr lang="en-US" sz="2000" b="1" dirty="0" err="1" smtClean="0">
                <a:latin typeface="Times New Roman" pitchFamily="18" charset="0"/>
                <a:cs typeface="Times New Roman" pitchFamily="18" charset="0"/>
              </a:rPr>
              <a:t>i</a:t>
            </a:r>
            <a:r>
              <a:rPr lang="en-US" sz="2000" b="1" dirty="0" smtClean="0">
                <a:latin typeface="Times New Roman" pitchFamily="18" charset="0"/>
                <a:cs typeface="Times New Roman" pitchFamily="18" charset="0"/>
              </a:rPr>
              <a:t>) Root words: </a:t>
            </a:r>
            <a:endParaRPr lang="en-US" sz="2000" b="1" dirty="0">
              <a:latin typeface="Times New Roman" pitchFamily="18" charset="0"/>
              <a:cs typeface="Times New Roman" pitchFamily="18" charset="0"/>
            </a:endParaRPr>
          </a:p>
        </p:txBody>
      </p:sp>
      <p:pic>
        <p:nvPicPr>
          <p:cNvPr id="61442" name="Picture 2"/>
          <p:cNvPicPr>
            <a:picLocks noChangeAspect="1" noChangeArrowheads="1"/>
          </p:cNvPicPr>
          <p:nvPr/>
        </p:nvPicPr>
        <p:blipFill>
          <a:blip r:embed="rId2"/>
          <a:srcRect t="2083"/>
          <a:stretch>
            <a:fillRect/>
          </a:stretch>
        </p:blipFill>
        <p:spPr bwMode="auto">
          <a:xfrm>
            <a:off x="1219200" y="2362200"/>
            <a:ext cx="6367383" cy="3581400"/>
          </a:xfrm>
          <a:prstGeom prst="rect">
            <a:avLst/>
          </a:prstGeom>
          <a:noFill/>
          <a:ln w="9525">
            <a:noFill/>
            <a:miter lim="800000"/>
            <a:headEnd/>
            <a:tailEnd/>
          </a:ln>
          <a:effectLst/>
        </p:spPr>
      </p:pic>
      <p:sp>
        <p:nvSpPr>
          <p:cNvPr id="5" name="Rectangle 4"/>
          <p:cNvSpPr/>
          <p:nvPr/>
        </p:nvSpPr>
        <p:spPr>
          <a:xfrm>
            <a:off x="990600" y="6096000"/>
            <a:ext cx="7696200" cy="400110"/>
          </a:xfrm>
          <a:prstGeom prst="rect">
            <a:avLst/>
          </a:prstGeom>
        </p:spPr>
        <p:txBody>
          <a:bodyPr wrap="square">
            <a:spAutoFit/>
          </a:bodyPr>
          <a:lstStyle/>
          <a:p>
            <a:r>
              <a:rPr lang="en-US" sz="2000" dirty="0" smtClean="0">
                <a:solidFill>
                  <a:srgbClr val="3333FF"/>
                </a:solidFill>
                <a:latin typeface="Times New Roman" pitchFamily="18" charset="0"/>
                <a:cs typeface="Times New Roman" pitchFamily="18" charset="0"/>
              </a:rPr>
              <a:t>In general, the root word for any carbon chain is </a:t>
            </a:r>
            <a:r>
              <a:rPr lang="en-US" sz="2000" dirty="0" err="1" smtClean="0">
                <a:solidFill>
                  <a:srgbClr val="3333FF"/>
                </a:solidFill>
                <a:latin typeface="Times New Roman" pitchFamily="18" charset="0"/>
                <a:cs typeface="Times New Roman" pitchFamily="18" charset="0"/>
              </a:rPr>
              <a:t>alk</a:t>
            </a:r>
            <a:r>
              <a:rPr lang="en-US" sz="2000" dirty="0" smtClean="0">
                <a:solidFill>
                  <a:srgbClr val="3333FF"/>
                </a:solidFill>
                <a:latin typeface="Times New Roman" pitchFamily="18" charset="0"/>
                <a:cs typeface="Times New Roman" pitchFamily="18" charset="0"/>
              </a:rPr>
              <a:t>-.</a:t>
            </a:r>
            <a:endParaRPr lang="en-US" sz="2000" dirty="0">
              <a:solidFill>
                <a:srgbClr val="3333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14400"/>
            <a:ext cx="8534400" cy="960328"/>
          </a:xfrm>
          <a:prstGeom prst="rect">
            <a:avLst/>
          </a:prstGeom>
        </p:spPr>
        <p:txBody>
          <a:bodyPr wrap="square">
            <a:spAutoFit/>
          </a:bodyPr>
          <a:lstStyle/>
          <a:p>
            <a:pPr>
              <a:lnSpc>
                <a:spcPct val="150000"/>
              </a:lnSpc>
            </a:pPr>
            <a:r>
              <a:rPr lang="en-US" sz="2000" dirty="0" smtClean="0">
                <a:latin typeface="Times New Roman" pitchFamily="18" charset="0"/>
                <a:cs typeface="Times New Roman" pitchFamily="18" charset="0"/>
              </a:rPr>
              <a:t>Primary suffixes are added to the root words to show saturation or </a:t>
            </a:r>
            <a:r>
              <a:rPr lang="en-US" sz="2000" dirty="0" err="1" smtClean="0">
                <a:latin typeface="Times New Roman" pitchFamily="18" charset="0"/>
                <a:cs typeface="Times New Roman" pitchFamily="18" charset="0"/>
              </a:rPr>
              <a:t>unsaturation</a:t>
            </a:r>
            <a:r>
              <a:rPr lang="en-US" sz="2000" dirty="0" smtClean="0">
                <a:latin typeface="Times New Roman" pitchFamily="18" charset="0"/>
                <a:cs typeface="Times New Roman" pitchFamily="18" charset="0"/>
              </a:rPr>
              <a:t> in a carbon chain.</a:t>
            </a:r>
            <a:endParaRPr lang="en-US" sz="2000" dirty="0">
              <a:latin typeface="Times New Roman" pitchFamily="18" charset="0"/>
              <a:cs typeface="Times New Roman" pitchFamily="18" charset="0"/>
            </a:endParaRPr>
          </a:p>
        </p:txBody>
      </p:sp>
      <p:sp>
        <p:nvSpPr>
          <p:cNvPr id="3" name="Rectangle 2"/>
          <p:cNvSpPr/>
          <p:nvPr/>
        </p:nvSpPr>
        <p:spPr>
          <a:xfrm>
            <a:off x="381000" y="228600"/>
            <a:ext cx="2521844" cy="400110"/>
          </a:xfrm>
          <a:prstGeom prst="rect">
            <a:avLst/>
          </a:prstGeom>
        </p:spPr>
        <p:txBody>
          <a:bodyPr wrap="none">
            <a:spAutoFit/>
          </a:bodyPr>
          <a:lstStyle/>
          <a:p>
            <a:r>
              <a:rPr lang="en-US" sz="2000" b="1" dirty="0" smtClean="0">
                <a:latin typeface="Times New Roman" pitchFamily="18" charset="0"/>
                <a:cs typeface="Times New Roman" pitchFamily="18" charset="0"/>
              </a:rPr>
              <a:t>(ii) Primary suffixes: </a:t>
            </a:r>
            <a:endParaRPr lang="en-US" sz="2000" b="1" dirty="0">
              <a:latin typeface="Times New Roman" pitchFamily="18" charset="0"/>
              <a:cs typeface="Times New Roman" pitchFamily="18" charset="0"/>
            </a:endParaRPr>
          </a:p>
        </p:txBody>
      </p:sp>
      <p:pic>
        <p:nvPicPr>
          <p:cNvPr id="62466" name="Picture 2"/>
          <p:cNvPicPr>
            <a:picLocks noChangeAspect="1" noChangeArrowheads="1"/>
          </p:cNvPicPr>
          <p:nvPr/>
        </p:nvPicPr>
        <p:blipFill>
          <a:blip r:embed="rId2"/>
          <a:srcRect/>
          <a:stretch>
            <a:fillRect/>
          </a:stretch>
        </p:blipFill>
        <p:spPr bwMode="auto">
          <a:xfrm>
            <a:off x="1447800" y="1905000"/>
            <a:ext cx="5686400" cy="43767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1281</TotalTime>
  <Words>1738</Words>
  <Application>Microsoft Office PowerPoint</Application>
  <PresentationFormat>On-screen Show (4:3)</PresentationFormat>
  <Paragraphs>82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lc</dc:creator>
  <cp:lastModifiedBy>lc</cp:lastModifiedBy>
  <cp:revision>114</cp:revision>
  <dcterms:created xsi:type="dcterms:W3CDTF">2021-06-03T05:10:14Z</dcterms:created>
  <dcterms:modified xsi:type="dcterms:W3CDTF">2021-06-13T10:15:11Z</dcterms:modified>
</cp:coreProperties>
</file>